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82" r:id="rId12"/>
    <p:sldId id="283" r:id="rId13"/>
    <p:sldId id="266" r:id="rId14"/>
    <p:sldId id="267" r:id="rId15"/>
    <p:sldId id="268" r:id="rId16"/>
    <p:sldId id="269" r:id="rId17"/>
    <p:sldId id="284" r:id="rId18"/>
    <p:sldId id="285" r:id="rId19"/>
    <p:sldId id="270" r:id="rId20"/>
    <p:sldId id="271" r:id="rId21"/>
    <p:sldId id="272" r:id="rId22"/>
    <p:sldId id="273" r:id="rId23"/>
    <p:sldId id="274" r:id="rId24"/>
    <p:sldId id="275" r:id="rId25"/>
    <p:sldId id="276" r:id="rId26"/>
    <p:sldId id="277" r:id="rId27"/>
    <p:sldId id="278" r:id="rId28"/>
    <p:sldId id="279" r:id="rId29"/>
    <p:sldId id="280" r:id="rId30"/>
    <p:sldId id="28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A80C3F7-57F3-4603-8DF1-9C854736D84E}" type="datetimeFigureOut">
              <a:rPr lang="en-IN" smtClean="0"/>
              <a:t>04-11-2020</a:t>
            </a:fld>
            <a:endParaRPr lang="en-IN"/>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IN"/>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F9E11B46-BF88-4D72-B2EB-702588AD7F84}" type="slidenum">
              <a:rPr lang="en-IN" smtClean="0"/>
              <a:t>‹#›</a:t>
            </a:fld>
            <a:endParaRPr lang="en-IN"/>
          </a:p>
        </p:txBody>
      </p:sp>
    </p:spTree>
    <p:extLst>
      <p:ext uri="{BB962C8B-B14F-4D97-AF65-F5344CB8AC3E}">
        <p14:creationId xmlns:p14="http://schemas.microsoft.com/office/powerpoint/2010/main" val="995168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80C3F7-57F3-4603-8DF1-9C854736D84E}" type="datetimeFigureOut">
              <a:rPr lang="en-IN" smtClean="0"/>
              <a:t>04-11-2020</a:t>
            </a:fld>
            <a:endParaRPr lang="en-IN"/>
          </a:p>
        </p:txBody>
      </p:sp>
      <p:sp>
        <p:nvSpPr>
          <p:cNvPr id="6" name="Footer Placeholder 5"/>
          <p:cNvSpPr>
            <a:spLocks noGrp="1"/>
          </p:cNvSpPr>
          <p:nvPr>
            <p:ph type="ftr" sz="quarter" idx="11"/>
          </p:nvPr>
        </p:nvSpPr>
        <p:spPr/>
        <p:txBody>
          <a:bodyPr/>
          <a:lstStyle/>
          <a:p>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9E11B46-BF88-4D72-B2EB-702588AD7F84}" type="slidenum">
              <a:rPr lang="en-IN" smtClean="0"/>
              <a:t>‹#›</a:t>
            </a:fld>
            <a:endParaRPr lang="en-IN"/>
          </a:p>
        </p:txBody>
      </p:sp>
    </p:spTree>
    <p:extLst>
      <p:ext uri="{BB962C8B-B14F-4D97-AF65-F5344CB8AC3E}">
        <p14:creationId xmlns:p14="http://schemas.microsoft.com/office/powerpoint/2010/main" val="2201751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A80C3F7-57F3-4603-8DF1-9C854736D84E}" type="datetimeFigureOut">
              <a:rPr lang="en-IN" smtClean="0"/>
              <a:t>04-11-2020</a:t>
            </a:fld>
            <a:endParaRPr lang="en-IN"/>
          </a:p>
        </p:txBody>
      </p:sp>
      <p:sp>
        <p:nvSpPr>
          <p:cNvPr id="5" name="Footer Placeholder 4"/>
          <p:cNvSpPr>
            <a:spLocks noGrp="1"/>
          </p:cNvSpPr>
          <p:nvPr>
            <p:ph type="ftr" sz="quarter" idx="11"/>
          </p:nvPr>
        </p:nvSpPr>
        <p:spPr/>
        <p:txBody>
          <a:bodyPr/>
          <a:lstStyle/>
          <a:p>
            <a:endParaRPr lang="en-IN"/>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9E11B46-BF88-4D72-B2EB-702588AD7F84}" type="slidenum">
              <a:rPr lang="en-IN" smtClean="0"/>
              <a:t>‹#›</a:t>
            </a:fld>
            <a:endParaRPr lang="en-IN"/>
          </a:p>
        </p:txBody>
      </p:sp>
    </p:spTree>
    <p:extLst>
      <p:ext uri="{BB962C8B-B14F-4D97-AF65-F5344CB8AC3E}">
        <p14:creationId xmlns:p14="http://schemas.microsoft.com/office/powerpoint/2010/main" val="2533306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A80C3F7-57F3-4603-8DF1-9C854736D84E}" type="datetimeFigureOut">
              <a:rPr lang="en-IN" smtClean="0"/>
              <a:t>04-11-2020</a:t>
            </a:fld>
            <a:endParaRPr lang="en-IN"/>
          </a:p>
        </p:txBody>
      </p:sp>
      <p:sp>
        <p:nvSpPr>
          <p:cNvPr id="5" name="Footer Placeholder 4"/>
          <p:cNvSpPr>
            <a:spLocks noGrp="1"/>
          </p:cNvSpPr>
          <p:nvPr>
            <p:ph type="ftr" sz="quarter" idx="11"/>
          </p:nvPr>
        </p:nvSpPr>
        <p:spPr/>
        <p:txBody>
          <a:bodyPr/>
          <a:lstStyle/>
          <a:p>
            <a:endParaRPr lang="en-IN"/>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9E11B46-BF88-4D72-B2EB-702588AD7F84}" type="slidenum">
              <a:rPr lang="en-IN" smtClean="0"/>
              <a:t>‹#›</a:t>
            </a:fld>
            <a:endParaRPr lang="en-IN"/>
          </a:p>
        </p:txBody>
      </p:sp>
    </p:spTree>
    <p:extLst>
      <p:ext uri="{BB962C8B-B14F-4D97-AF65-F5344CB8AC3E}">
        <p14:creationId xmlns:p14="http://schemas.microsoft.com/office/powerpoint/2010/main" val="3537080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80C3F7-57F3-4603-8DF1-9C854736D84E}" type="datetimeFigureOut">
              <a:rPr lang="en-IN" smtClean="0"/>
              <a:t>04-11-2020</a:t>
            </a:fld>
            <a:endParaRPr lang="en-IN"/>
          </a:p>
        </p:txBody>
      </p:sp>
      <p:sp>
        <p:nvSpPr>
          <p:cNvPr id="5" name="Footer Placeholder 4"/>
          <p:cNvSpPr>
            <a:spLocks noGrp="1"/>
          </p:cNvSpPr>
          <p:nvPr>
            <p:ph type="ftr" sz="quarter" idx="11"/>
          </p:nvPr>
        </p:nvSpPr>
        <p:spPr/>
        <p:txBody>
          <a:bodyPr/>
          <a:lstStyle/>
          <a:p>
            <a:endParaRPr lang="en-IN"/>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9E11B46-BF88-4D72-B2EB-702588AD7F84}" type="slidenum">
              <a:rPr lang="en-IN" smtClean="0"/>
              <a:t>‹#›</a:t>
            </a:fld>
            <a:endParaRPr lang="en-IN"/>
          </a:p>
        </p:txBody>
      </p:sp>
    </p:spTree>
    <p:extLst>
      <p:ext uri="{BB962C8B-B14F-4D97-AF65-F5344CB8AC3E}">
        <p14:creationId xmlns:p14="http://schemas.microsoft.com/office/powerpoint/2010/main" val="3044288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A80C3F7-57F3-4603-8DF1-9C854736D84E}" type="datetimeFigureOut">
              <a:rPr lang="en-IN" smtClean="0"/>
              <a:t>04-11-2020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9E11B46-BF88-4D72-B2EB-702588AD7F84}" type="slidenum">
              <a:rPr lang="en-IN" smtClean="0"/>
              <a:t>‹#›</a:t>
            </a:fld>
            <a:endParaRPr lang="en-IN"/>
          </a:p>
        </p:txBody>
      </p:sp>
    </p:spTree>
    <p:extLst>
      <p:ext uri="{BB962C8B-B14F-4D97-AF65-F5344CB8AC3E}">
        <p14:creationId xmlns:p14="http://schemas.microsoft.com/office/powerpoint/2010/main" val="4250470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A80C3F7-57F3-4603-8DF1-9C854736D84E}" type="datetimeFigureOut">
              <a:rPr lang="en-IN" smtClean="0"/>
              <a:t>04-11-2020</a:t>
            </a:fld>
            <a:endParaRPr lang="en-IN"/>
          </a:p>
        </p:txBody>
      </p:sp>
      <p:sp>
        <p:nvSpPr>
          <p:cNvPr id="8" name="Footer Placeholder 7"/>
          <p:cNvSpPr>
            <a:spLocks noGrp="1"/>
          </p:cNvSpPr>
          <p:nvPr>
            <p:ph type="ftr" sz="quarter" idx="11"/>
          </p:nvPr>
        </p:nvSpPr>
        <p:spPr>
          <a:xfrm>
            <a:off x="561111" y="6391838"/>
            <a:ext cx="3644282" cy="304801"/>
          </a:xfrm>
        </p:spPr>
        <p:txBody>
          <a:bodyPr/>
          <a:lstStyle/>
          <a:p>
            <a:endParaRPr lang="en-IN"/>
          </a:p>
        </p:txBody>
      </p:sp>
      <p:sp>
        <p:nvSpPr>
          <p:cNvPr id="9" name="Slide Number Placeholder 8"/>
          <p:cNvSpPr>
            <a:spLocks noGrp="1"/>
          </p:cNvSpPr>
          <p:nvPr>
            <p:ph type="sldNum" sz="quarter" idx="12"/>
          </p:nvPr>
        </p:nvSpPr>
        <p:spPr/>
        <p:txBody>
          <a:bodyPr/>
          <a:lstStyle/>
          <a:p>
            <a:fld id="{F9E11B46-BF88-4D72-B2EB-702588AD7F84}" type="slidenum">
              <a:rPr lang="en-IN" smtClean="0"/>
              <a:t>‹#›</a:t>
            </a:fld>
            <a:endParaRPr lang="en-IN"/>
          </a:p>
        </p:txBody>
      </p:sp>
    </p:spTree>
    <p:extLst>
      <p:ext uri="{BB962C8B-B14F-4D97-AF65-F5344CB8AC3E}">
        <p14:creationId xmlns:p14="http://schemas.microsoft.com/office/powerpoint/2010/main" val="785577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A80C3F7-57F3-4603-8DF1-9C854736D84E}" type="datetimeFigureOut">
              <a:rPr lang="en-IN" smtClean="0"/>
              <a:t>04-11-2020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9E11B46-BF88-4D72-B2EB-702588AD7F84}" type="slidenum">
              <a:rPr lang="en-IN" smtClean="0"/>
              <a:t>‹#›</a:t>
            </a:fld>
            <a:endParaRPr lang="en-IN"/>
          </a:p>
        </p:txBody>
      </p:sp>
    </p:spTree>
    <p:extLst>
      <p:ext uri="{BB962C8B-B14F-4D97-AF65-F5344CB8AC3E}">
        <p14:creationId xmlns:p14="http://schemas.microsoft.com/office/powerpoint/2010/main" val="1586099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A80C3F7-57F3-4603-8DF1-9C854736D84E}" type="datetimeFigureOut">
              <a:rPr lang="en-IN" smtClean="0"/>
              <a:t>04-11-2020</a:t>
            </a:fld>
            <a:endParaRPr lang="en-IN"/>
          </a:p>
        </p:txBody>
      </p:sp>
      <p:sp>
        <p:nvSpPr>
          <p:cNvPr id="5" name="Footer Placeholder 4"/>
          <p:cNvSpPr>
            <a:spLocks noGrp="1"/>
          </p:cNvSpPr>
          <p:nvPr>
            <p:ph type="ftr" sz="quarter" idx="11"/>
          </p:nvPr>
        </p:nvSpPr>
        <p:spPr/>
        <p:txBody>
          <a:bodyPr/>
          <a:lstStyle/>
          <a:p>
            <a:endParaRPr lang="en-IN"/>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9E11B46-BF88-4D72-B2EB-702588AD7F84}" type="slidenum">
              <a:rPr lang="en-IN" smtClean="0"/>
              <a:t>‹#›</a:t>
            </a:fld>
            <a:endParaRPr lang="en-IN"/>
          </a:p>
        </p:txBody>
      </p:sp>
    </p:spTree>
    <p:extLst>
      <p:ext uri="{BB962C8B-B14F-4D97-AF65-F5344CB8AC3E}">
        <p14:creationId xmlns:p14="http://schemas.microsoft.com/office/powerpoint/2010/main" val="616071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80C3F7-57F3-4603-8DF1-9C854736D84E}" type="datetimeFigureOut">
              <a:rPr lang="en-IN" smtClean="0"/>
              <a:t>04-11-2020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9E11B46-BF88-4D72-B2EB-702588AD7F84}" type="slidenum">
              <a:rPr lang="en-IN" smtClean="0"/>
              <a:t>‹#›</a:t>
            </a:fld>
            <a:endParaRPr lang="en-IN"/>
          </a:p>
        </p:txBody>
      </p:sp>
    </p:spTree>
    <p:extLst>
      <p:ext uri="{BB962C8B-B14F-4D97-AF65-F5344CB8AC3E}">
        <p14:creationId xmlns:p14="http://schemas.microsoft.com/office/powerpoint/2010/main" val="3864691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80C3F7-57F3-4603-8DF1-9C854736D84E}" type="datetimeFigureOut">
              <a:rPr lang="en-IN" smtClean="0"/>
              <a:t>04-11-2020</a:t>
            </a:fld>
            <a:endParaRPr lang="en-IN"/>
          </a:p>
        </p:txBody>
      </p:sp>
      <p:sp>
        <p:nvSpPr>
          <p:cNvPr id="5" name="Footer Placeholder 4"/>
          <p:cNvSpPr>
            <a:spLocks noGrp="1"/>
          </p:cNvSpPr>
          <p:nvPr>
            <p:ph type="ftr" sz="quarter" idx="11"/>
          </p:nvPr>
        </p:nvSpPr>
        <p:spPr/>
        <p:txBody>
          <a:bodyPr/>
          <a:lstStyle/>
          <a:p>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9E11B46-BF88-4D72-B2EB-702588AD7F84}" type="slidenum">
              <a:rPr lang="en-IN" smtClean="0"/>
              <a:t>‹#›</a:t>
            </a:fld>
            <a:endParaRPr lang="en-IN"/>
          </a:p>
        </p:txBody>
      </p:sp>
    </p:spTree>
    <p:extLst>
      <p:ext uri="{BB962C8B-B14F-4D97-AF65-F5344CB8AC3E}">
        <p14:creationId xmlns:p14="http://schemas.microsoft.com/office/powerpoint/2010/main" val="1866895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80C3F7-57F3-4603-8DF1-9C854736D84E}" type="datetimeFigureOut">
              <a:rPr lang="en-IN" smtClean="0"/>
              <a:t>04-11-2020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9E11B46-BF88-4D72-B2EB-702588AD7F84}" type="slidenum">
              <a:rPr lang="en-IN" smtClean="0"/>
              <a:t>‹#›</a:t>
            </a:fld>
            <a:endParaRPr lang="en-IN"/>
          </a:p>
        </p:txBody>
      </p:sp>
    </p:spTree>
    <p:extLst>
      <p:ext uri="{BB962C8B-B14F-4D97-AF65-F5344CB8AC3E}">
        <p14:creationId xmlns:p14="http://schemas.microsoft.com/office/powerpoint/2010/main" val="2769032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80C3F7-57F3-4603-8DF1-9C854736D84E}" type="datetimeFigureOut">
              <a:rPr lang="en-IN" smtClean="0"/>
              <a:t>04-11-2020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9E11B46-BF88-4D72-B2EB-702588AD7F84}" type="slidenum">
              <a:rPr lang="en-IN" smtClean="0"/>
              <a:t>‹#›</a:t>
            </a:fld>
            <a:endParaRPr lang="en-IN"/>
          </a:p>
        </p:txBody>
      </p:sp>
    </p:spTree>
    <p:extLst>
      <p:ext uri="{BB962C8B-B14F-4D97-AF65-F5344CB8AC3E}">
        <p14:creationId xmlns:p14="http://schemas.microsoft.com/office/powerpoint/2010/main" val="3981903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80C3F7-57F3-4603-8DF1-9C854736D84E}" type="datetimeFigureOut">
              <a:rPr lang="en-IN" smtClean="0"/>
              <a:t>04-11-2020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9E11B46-BF88-4D72-B2EB-702588AD7F84}" type="slidenum">
              <a:rPr lang="en-IN" smtClean="0"/>
              <a:t>‹#›</a:t>
            </a:fld>
            <a:endParaRPr lang="en-IN"/>
          </a:p>
        </p:txBody>
      </p:sp>
    </p:spTree>
    <p:extLst>
      <p:ext uri="{BB962C8B-B14F-4D97-AF65-F5344CB8AC3E}">
        <p14:creationId xmlns:p14="http://schemas.microsoft.com/office/powerpoint/2010/main" val="622209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80C3F7-57F3-4603-8DF1-9C854736D84E}" type="datetimeFigureOut">
              <a:rPr lang="en-IN" smtClean="0"/>
              <a:t>04-11-2020</a:t>
            </a:fld>
            <a:endParaRPr lang="en-IN"/>
          </a:p>
        </p:txBody>
      </p:sp>
      <p:sp>
        <p:nvSpPr>
          <p:cNvPr id="3" name="Footer Placeholder 2"/>
          <p:cNvSpPr>
            <a:spLocks noGrp="1"/>
          </p:cNvSpPr>
          <p:nvPr>
            <p:ph type="ftr" sz="quarter" idx="11"/>
          </p:nvPr>
        </p:nvSpPr>
        <p:spPr/>
        <p:txBody>
          <a:bodyPr/>
          <a:lstStyle/>
          <a:p>
            <a:endParaRPr lang="en-IN"/>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9E11B46-BF88-4D72-B2EB-702588AD7F84}" type="slidenum">
              <a:rPr lang="en-IN" smtClean="0"/>
              <a:t>‹#›</a:t>
            </a:fld>
            <a:endParaRPr lang="en-IN"/>
          </a:p>
        </p:txBody>
      </p:sp>
    </p:spTree>
    <p:extLst>
      <p:ext uri="{BB962C8B-B14F-4D97-AF65-F5344CB8AC3E}">
        <p14:creationId xmlns:p14="http://schemas.microsoft.com/office/powerpoint/2010/main" val="410946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80C3F7-57F3-4603-8DF1-9C854736D84E}" type="datetimeFigureOut">
              <a:rPr lang="en-IN" smtClean="0"/>
              <a:t>04-11-2020</a:t>
            </a:fld>
            <a:endParaRPr lang="en-IN"/>
          </a:p>
        </p:txBody>
      </p:sp>
      <p:sp>
        <p:nvSpPr>
          <p:cNvPr id="6" name="Footer Placeholder 5"/>
          <p:cNvSpPr>
            <a:spLocks noGrp="1"/>
          </p:cNvSpPr>
          <p:nvPr>
            <p:ph type="ftr" sz="quarter" idx="11"/>
          </p:nvPr>
        </p:nvSpPr>
        <p:spPr/>
        <p:txBody>
          <a:bodyPr/>
          <a:lstStyle/>
          <a:p>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9E11B46-BF88-4D72-B2EB-702588AD7F84}" type="slidenum">
              <a:rPr lang="en-IN" smtClean="0"/>
              <a:t>‹#›</a:t>
            </a:fld>
            <a:endParaRPr lang="en-IN"/>
          </a:p>
        </p:txBody>
      </p:sp>
    </p:spTree>
    <p:extLst>
      <p:ext uri="{BB962C8B-B14F-4D97-AF65-F5344CB8AC3E}">
        <p14:creationId xmlns:p14="http://schemas.microsoft.com/office/powerpoint/2010/main" val="4140722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80C3F7-57F3-4603-8DF1-9C854736D84E}" type="datetimeFigureOut">
              <a:rPr lang="en-IN" smtClean="0"/>
              <a:t>04-11-2020</a:t>
            </a:fld>
            <a:endParaRPr lang="en-IN"/>
          </a:p>
        </p:txBody>
      </p:sp>
      <p:sp>
        <p:nvSpPr>
          <p:cNvPr id="6" name="Footer Placeholder 5"/>
          <p:cNvSpPr>
            <a:spLocks noGrp="1"/>
          </p:cNvSpPr>
          <p:nvPr>
            <p:ph type="ftr" sz="quarter" idx="11"/>
          </p:nvPr>
        </p:nvSpPr>
        <p:spPr/>
        <p:txBody>
          <a:bodyPr/>
          <a:lstStyle/>
          <a:p>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9E11B46-BF88-4D72-B2EB-702588AD7F84}" type="slidenum">
              <a:rPr lang="en-IN" smtClean="0"/>
              <a:t>‹#›</a:t>
            </a:fld>
            <a:endParaRPr lang="en-IN"/>
          </a:p>
        </p:txBody>
      </p:sp>
    </p:spTree>
    <p:extLst>
      <p:ext uri="{BB962C8B-B14F-4D97-AF65-F5344CB8AC3E}">
        <p14:creationId xmlns:p14="http://schemas.microsoft.com/office/powerpoint/2010/main" val="1637304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A80C3F7-57F3-4603-8DF1-9C854736D84E}" type="datetimeFigureOut">
              <a:rPr lang="en-IN" smtClean="0"/>
              <a:t>04-11-2020</a:t>
            </a:fld>
            <a:endParaRPr lang="en-IN"/>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IN"/>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F9E11B46-BF88-4D72-B2EB-702588AD7F84}" type="slidenum">
              <a:rPr lang="en-IN" smtClean="0"/>
              <a:t>‹#›</a:t>
            </a:fld>
            <a:endParaRPr lang="en-IN"/>
          </a:p>
        </p:txBody>
      </p:sp>
    </p:spTree>
    <p:extLst>
      <p:ext uri="{BB962C8B-B14F-4D97-AF65-F5344CB8AC3E}">
        <p14:creationId xmlns:p14="http://schemas.microsoft.com/office/powerpoint/2010/main" val="196142784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Defense_Satellite_Communications_Syste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deviantart.com/ilenush/art/Thank-You-663852566"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AC05-4988-41EB-B6E4-B336A00138C6}"/>
              </a:ext>
            </a:extLst>
          </p:cNvPr>
          <p:cNvSpPr>
            <a:spLocks noGrp="1"/>
          </p:cNvSpPr>
          <p:nvPr>
            <p:ph type="ctrTitle"/>
          </p:nvPr>
        </p:nvSpPr>
        <p:spPr>
          <a:xfrm>
            <a:off x="7000875" y="3859767"/>
            <a:ext cx="4667250" cy="1885951"/>
          </a:xfrm>
        </p:spPr>
        <p:txBody>
          <a:bodyPr>
            <a:normAutofit fontScale="90000"/>
          </a:bodyPr>
          <a:lstStyle/>
          <a:p>
            <a:r>
              <a:rPr lang="en-US" sz="2400" dirty="0"/>
              <a:t>Dr . A.ANBARASI</a:t>
            </a:r>
            <a:br>
              <a:rPr lang="en-US" sz="2400" dirty="0"/>
            </a:br>
            <a:r>
              <a:rPr lang="en-US" sz="2400" dirty="0"/>
              <a:t>DEPARTMENT OF PHYSICS</a:t>
            </a:r>
            <a:br>
              <a:rPr lang="en-US" sz="2400" dirty="0"/>
            </a:br>
            <a:r>
              <a:rPr lang="en-US" sz="2400" dirty="0"/>
              <a:t>PERIYAR ARTS COLLEGE</a:t>
            </a:r>
            <a:br>
              <a:rPr lang="en-US" sz="2400" dirty="0"/>
            </a:br>
            <a:r>
              <a:rPr lang="en-US" sz="2400" dirty="0"/>
              <a:t>CUDDALORE</a:t>
            </a:r>
            <a:br>
              <a:rPr lang="en-US" sz="2400" dirty="0"/>
            </a:br>
            <a:r>
              <a:rPr lang="en-US" sz="2400" dirty="0"/>
              <a:t>PULSE COMMUNICATION</a:t>
            </a:r>
            <a:endParaRPr lang="en-IN" sz="2400" dirty="0"/>
          </a:p>
        </p:txBody>
      </p:sp>
      <p:sp>
        <p:nvSpPr>
          <p:cNvPr id="3" name="TextBox 2">
            <a:extLst>
              <a:ext uri="{FF2B5EF4-FFF2-40B4-BE49-F238E27FC236}">
                <a16:creationId xmlns:a16="http://schemas.microsoft.com/office/drawing/2014/main" id="{9FD887DE-A5AD-4E76-9DDD-97D356D92E17}"/>
              </a:ext>
            </a:extLst>
          </p:cNvPr>
          <p:cNvSpPr txBox="1"/>
          <p:nvPr/>
        </p:nvSpPr>
        <p:spPr>
          <a:xfrm>
            <a:off x="1617242" y="1112282"/>
            <a:ext cx="9482884" cy="1569660"/>
          </a:xfrm>
          <a:prstGeom prst="rect">
            <a:avLst/>
          </a:prstGeom>
          <a:noFill/>
        </p:spPr>
        <p:txBody>
          <a:bodyPr wrap="square" rtlCol="0">
            <a:spAutoFit/>
          </a:bodyPr>
          <a:lstStyle/>
          <a:p>
            <a:r>
              <a:rPr lang="en-US" sz="4800" dirty="0">
                <a:solidFill>
                  <a:schemeClr val="bg1"/>
                </a:solidFill>
                <a:latin typeface="Algerian" panose="04020705040A02060702" pitchFamily="82" charset="0"/>
              </a:rPr>
              <a:t>INTRODUCTION  TO  COMMUNICATION  SYSTEMS</a:t>
            </a:r>
            <a:endParaRPr lang="en-IN" sz="4800" dirty="0">
              <a:solidFill>
                <a:schemeClr val="bg1"/>
              </a:solidFill>
              <a:latin typeface="Algerian" panose="04020705040A02060702" pitchFamily="82" charset="0"/>
            </a:endParaRPr>
          </a:p>
        </p:txBody>
      </p:sp>
      <p:pic>
        <p:nvPicPr>
          <p:cNvPr id="5" name="Picture 4">
            <a:extLst>
              <a:ext uri="{FF2B5EF4-FFF2-40B4-BE49-F238E27FC236}">
                <a16:creationId xmlns:a16="http://schemas.microsoft.com/office/drawing/2014/main" id="{74BD6E66-8D48-4B24-9698-815CF71E018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28825" y="3322260"/>
            <a:ext cx="3657600" cy="2825496"/>
          </a:xfrm>
          <a:prstGeom prst="rect">
            <a:avLst/>
          </a:prstGeom>
        </p:spPr>
      </p:pic>
    </p:spTree>
    <p:extLst>
      <p:ext uri="{BB962C8B-B14F-4D97-AF65-F5344CB8AC3E}">
        <p14:creationId xmlns:p14="http://schemas.microsoft.com/office/powerpoint/2010/main" val="370895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E9581-FAF4-4285-BF9B-9683B7F55557}"/>
              </a:ext>
            </a:extLst>
          </p:cNvPr>
          <p:cNvSpPr>
            <a:spLocks noGrp="1"/>
          </p:cNvSpPr>
          <p:nvPr>
            <p:ph type="title"/>
          </p:nvPr>
        </p:nvSpPr>
        <p:spPr>
          <a:xfrm>
            <a:off x="783479" y="838200"/>
            <a:ext cx="9570196" cy="702732"/>
          </a:xfrm>
        </p:spPr>
        <p:txBody>
          <a:bodyPr/>
          <a:lstStyle/>
          <a:p>
            <a:r>
              <a:rPr lang="en-US" dirty="0"/>
              <a:t>       Elements of communication systems</a:t>
            </a:r>
            <a:endParaRPr lang="en-IN" dirty="0"/>
          </a:p>
        </p:txBody>
      </p:sp>
      <p:sp>
        <p:nvSpPr>
          <p:cNvPr id="3" name="Content Placeholder 2">
            <a:extLst>
              <a:ext uri="{FF2B5EF4-FFF2-40B4-BE49-F238E27FC236}">
                <a16:creationId xmlns:a16="http://schemas.microsoft.com/office/drawing/2014/main" id="{6DB0817F-6E37-4FAC-B1C5-26BBF8F9AA69}"/>
              </a:ext>
            </a:extLst>
          </p:cNvPr>
          <p:cNvSpPr>
            <a:spLocks noGrp="1"/>
          </p:cNvSpPr>
          <p:nvPr>
            <p:ph idx="1"/>
          </p:nvPr>
        </p:nvSpPr>
        <p:spPr/>
        <p:txBody>
          <a:bodyPr/>
          <a:lstStyle/>
          <a:p>
            <a:pPr algn="l"/>
            <a:r>
              <a:rPr lang="en-US" b="1" i="0" dirty="0">
                <a:solidFill>
                  <a:srgbClr val="333333"/>
                </a:solidFill>
                <a:effectLst/>
                <a:latin typeface="Roboto"/>
              </a:rPr>
              <a:t>1. Information</a:t>
            </a:r>
            <a:endParaRPr lang="en-US" b="0" i="0" dirty="0">
              <a:solidFill>
                <a:srgbClr val="333333"/>
              </a:solidFill>
              <a:effectLst/>
              <a:latin typeface="Roboto"/>
            </a:endParaRPr>
          </a:p>
          <a:p>
            <a:pPr algn="l"/>
            <a:r>
              <a:rPr lang="en-US" b="1" i="0" dirty="0">
                <a:solidFill>
                  <a:srgbClr val="333333"/>
                </a:solidFill>
                <a:effectLst/>
                <a:latin typeface="Roboto"/>
              </a:rPr>
              <a:t>2.Signal</a:t>
            </a:r>
          </a:p>
          <a:p>
            <a:pPr algn="l"/>
            <a:r>
              <a:rPr lang="en-US" b="1" dirty="0">
                <a:solidFill>
                  <a:srgbClr val="333333"/>
                </a:solidFill>
                <a:latin typeface="Roboto"/>
              </a:rPr>
              <a:t>3.Transducer</a:t>
            </a:r>
          </a:p>
          <a:p>
            <a:pPr algn="l"/>
            <a:r>
              <a:rPr lang="en-US" b="1" i="0" dirty="0">
                <a:solidFill>
                  <a:srgbClr val="333333"/>
                </a:solidFill>
                <a:effectLst/>
                <a:latin typeface="Roboto"/>
              </a:rPr>
              <a:t>4.Amplifier</a:t>
            </a:r>
          </a:p>
          <a:p>
            <a:pPr algn="l"/>
            <a:r>
              <a:rPr lang="en-US" b="1" dirty="0">
                <a:solidFill>
                  <a:srgbClr val="333333"/>
                </a:solidFill>
                <a:latin typeface="Roboto"/>
              </a:rPr>
              <a:t>5.Modulator</a:t>
            </a:r>
            <a:endParaRPr lang="en-US" b="0" i="0" dirty="0">
              <a:solidFill>
                <a:srgbClr val="333333"/>
              </a:solidFill>
              <a:effectLst/>
              <a:latin typeface="Roboto"/>
            </a:endParaRPr>
          </a:p>
          <a:p>
            <a:pPr algn="l"/>
            <a:endParaRPr lang="en-US" b="0" i="0" dirty="0">
              <a:solidFill>
                <a:srgbClr val="333333"/>
              </a:solidFill>
              <a:effectLst/>
              <a:latin typeface="Roboto"/>
            </a:endParaRPr>
          </a:p>
        </p:txBody>
      </p:sp>
    </p:spTree>
    <p:extLst>
      <p:ext uri="{BB962C8B-B14F-4D97-AF65-F5344CB8AC3E}">
        <p14:creationId xmlns:p14="http://schemas.microsoft.com/office/powerpoint/2010/main" val="3613900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9855-8C4F-4E09-9524-2A23EA234C7D}"/>
              </a:ext>
            </a:extLst>
          </p:cNvPr>
          <p:cNvSpPr>
            <a:spLocks noGrp="1"/>
          </p:cNvSpPr>
          <p:nvPr>
            <p:ph type="title"/>
          </p:nvPr>
        </p:nvSpPr>
        <p:spPr>
          <a:xfrm>
            <a:off x="2059829" y="945093"/>
            <a:ext cx="8761413" cy="706964"/>
          </a:xfrm>
        </p:spPr>
        <p:txBody>
          <a:bodyPr/>
          <a:lstStyle/>
          <a:p>
            <a:r>
              <a:rPr lang="en-US" dirty="0"/>
              <a:t>           1.INFORMATION</a:t>
            </a:r>
            <a:endParaRPr lang="en-IN" dirty="0"/>
          </a:p>
        </p:txBody>
      </p:sp>
      <p:sp>
        <p:nvSpPr>
          <p:cNvPr id="3" name="Content Placeholder 2">
            <a:extLst>
              <a:ext uri="{FF2B5EF4-FFF2-40B4-BE49-F238E27FC236}">
                <a16:creationId xmlns:a16="http://schemas.microsoft.com/office/drawing/2014/main" id="{BBCA1A30-E0B7-4BF0-98E0-63C599E9823B}"/>
              </a:ext>
            </a:extLst>
          </p:cNvPr>
          <p:cNvSpPr>
            <a:spLocks noGrp="1"/>
          </p:cNvSpPr>
          <p:nvPr>
            <p:ph idx="1"/>
          </p:nvPr>
        </p:nvSpPr>
        <p:spPr/>
        <p:txBody>
          <a:bodyPr/>
          <a:lstStyle/>
          <a:p>
            <a:pPr algn="l"/>
            <a:endParaRPr lang="en-US" b="0" i="0" dirty="0">
              <a:solidFill>
                <a:srgbClr val="333333"/>
              </a:solidFill>
              <a:effectLst/>
              <a:latin typeface="Roboto"/>
            </a:endParaRPr>
          </a:p>
          <a:p>
            <a:pPr algn="l"/>
            <a:r>
              <a:rPr lang="en-US" b="0" i="0" dirty="0">
                <a:solidFill>
                  <a:srgbClr val="333333"/>
                </a:solidFill>
                <a:effectLst/>
                <a:latin typeface="Roboto"/>
              </a:rPr>
              <a:t>Message or information is the entity that is to be transmitted. It can be in the form of audio, video, temperature, picture, pressure, etc.</a:t>
            </a:r>
          </a:p>
          <a:p>
            <a:pPr algn="l"/>
            <a:endParaRPr lang="en-US" b="0" i="0" dirty="0">
              <a:solidFill>
                <a:srgbClr val="333333"/>
              </a:solidFill>
              <a:effectLst/>
              <a:latin typeface="Roboto"/>
            </a:endParaRPr>
          </a:p>
          <a:p>
            <a:endParaRPr lang="en-IN" dirty="0"/>
          </a:p>
        </p:txBody>
      </p:sp>
    </p:spTree>
    <p:extLst>
      <p:ext uri="{BB962C8B-B14F-4D97-AF65-F5344CB8AC3E}">
        <p14:creationId xmlns:p14="http://schemas.microsoft.com/office/powerpoint/2010/main" val="954758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CFC20-2365-4108-9974-FB2A90258DB4}"/>
              </a:ext>
            </a:extLst>
          </p:cNvPr>
          <p:cNvSpPr>
            <a:spLocks noGrp="1"/>
          </p:cNvSpPr>
          <p:nvPr>
            <p:ph type="title"/>
          </p:nvPr>
        </p:nvSpPr>
        <p:spPr>
          <a:xfrm>
            <a:off x="3136154" y="1035774"/>
            <a:ext cx="8761413" cy="706964"/>
          </a:xfrm>
        </p:spPr>
        <p:txBody>
          <a:bodyPr/>
          <a:lstStyle/>
          <a:p>
            <a:r>
              <a:rPr lang="en-US" dirty="0"/>
              <a:t>         2.SIGNAL</a:t>
            </a:r>
            <a:endParaRPr lang="en-IN" dirty="0"/>
          </a:p>
        </p:txBody>
      </p:sp>
      <p:sp>
        <p:nvSpPr>
          <p:cNvPr id="3" name="Content Placeholder 2">
            <a:extLst>
              <a:ext uri="{FF2B5EF4-FFF2-40B4-BE49-F238E27FC236}">
                <a16:creationId xmlns:a16="http://schemas.microsoft.com/office/drawing/2014/main" id="{2D758A32-7E27-465B-ACAF-E71F7B0F741B}"/>
              </a:ext>
            </a:extLst>
          </p:cNvPr>
          <p:cNvSpPr>
            <a:spLocks noGrp="1"/>
          </p:cNvSpPr>
          <p:nvPr>
            <p:ph idx="1"/>
          </p:nvPr>
        </p:nvSpPr>
        <p:spPr/>
        <p:txBody>
          <a:bodyPr/>
          <a:lstStyle/>
          <a:p>
            <a:pPr algn="l"/>
            <a:endParaRPr lang="en-US" b="0" i="0" dirty="0">
              <a:solidFill>
                <a:srgbClr val="333333"/>
              </a:solidFill>
              <a:effectLst/>
              <a:latin typeface="Roboto"/>
            </a:endParaRPr>
          </a:p>
          <a:p>
            <a:pPr algn="l"/>
            <a:r>
              <a:rPr lang="en-US" b="0" i="0" dirty="0">
                <a:solidFill>
                  <a:srgbClr val="333333"/>
                </a:solidFill>
                <a:effectLst/>
                <a:latin typeface="Roboto"/>
              </a:rPr>
              <a:t>The single-valued function of time that carries the information. The information is converted into an electrical form for transmission.</a:t>
            </a:r>
          </a:p>
          <a:p>
            <a:endParaRPr lang="en-IN" dirty="0"/>
          </a:p>
        </p:txBody>
      </p:sp>
    </p:spTree>
    <p:extLst>
      <p:ext uri="{BB962C8B-B14F-4D97-AF65-F5344CB8AC3E}">
        <p14:creationId xmlns:p14="http://schemas.microsoft.com/office/powerpoint/2010/main" val="2354679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08F07-3BB6-446A-BDDE-67C66F49A70D}"/>
              </a:ext>
            </a:extLst>
          </p:cNvPr>
          <p:cNvSpPr>
            <a:spLocks noGrp="1"/>
          </p:cNvSpPr>
          <p:nvPr>
            <p:ph type="title"/>
          </p:nvPr>
        </p:nvSpPr>
        <p:spPr/>
        <p:txBody>
          <a:bodyPr/>
          <a:lstStyle/>
          <a:p>
            <a:r>
              <a:rPr lang="en-US" dirty="0"/>
              <a:t>                    3. TRANSDUCER</a:t>
            </a:r>
            <a:endParaRPr lang="en-IN" dirty="0"/>
          </a:p>
        </p:txBody>
      </p:sp>
      <p:sp>
        <p:nvSpPr>
          <p:cNvPr id="3" name="Content Placeholder 2">
            <a:extLst>
              <a:ext uri="{FF2B5EF4-FFF2-40B4-BE49-F238E27FC236}">
                <a16:creationId xmlns:a16="http://schemas.microsoft.com/office/drawing/2014/main" id="{253A2F80-016D-4296-9BE6-55B5D0F082D2}"/>
              </a:ext>
            </a:extLst>
          </p:cNvPr>
          <p:cNvSpPr>
            <a:spLocks noGrp="1"/>
          </p:cNvSpPr>
          <p:nvPr>
            <p:ph idx="1"/>
          </p:nvPr>
        </p:nvSpPr>
        <p:spPr/>
        <p:txBody>
          <a:bodyPr/>
          <a:lstStyle/>
          <a:p>
            <a:pPr algn="l"/>
            <a:endParaRPr lang="en-US" b="0" i="0" dirty="0">
              <a:solidFill>
                <a:srgbClr val="333333"/>
              </a:solidFill>
              <a:effectLst/>
              <a:latin typeface="Roboto"/>
            </a:endParaRPr>
          </a:p>
          <a:p>
            <a:pPr algn="l"/>
            <a:r>
              <a:rPr lang="en-US" b="0" i="0" dirty="0">
                <a:solidFill>
                  <a:srgbClr val="333333"/>
                </a:solidFill>
                <a:effectLst/>
                <a:latin typeface="Roboto"/>
              </a:rPr>
              <a:t>A device or an arrangement that converts one form of energy to the other. An electrical transducer converts physical variables such as pressure, force, temperature into corresponding electrical signal variations. Example: Microphone – converts audio signals into electrical signals. Photodetector – converts light signals into electrical signals.</a:t>
            </a:r>
          </a:p>
        </p:txBody>
      </p:sp>
    </p:spTree>
    <p:extLst>
      <p:ext uri="{BB962C8B-B14F-4D97-AF65-F5344CB8AC3E}">
        <p14:creationId xmlns:p14="http://schemas.microsoft.com/office/powerpoint/2010/main" val="3802125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65065-8BF9-473E-8241-3854C89571CC}"/>
              </a:ext>
            </a:extLst>
          </p:cNvPr>
          <p:cNvSpPr>
            <a:spLocks noGrp="1"/>
          </p:cNvSpPr>
          <p:nvPr>
            <p:ph type="title"/>
          </p:nvPr>
        </p:nvSpPr>
        <p:spPr/>
        <p:txBody>
          <a:bodyPr/>
          <a:lstStyle/>
          <a:p>
            <a:r>
              <a:rPr lang="en-US" dirty="0"/>
              <a:t>                     4. AMPLIFIER</a:t>
            </a:r>
            <a:endParaRPr lang="en-IN" dirty="0"/>
          </a:p>
        </p:txBody>
      </p:sp>
      <p:sp>
        <p:nvSpPr>
          <p:cNvPr id="3" name="Content Placeholder 2">
            <a:extLst>
              <a:ext uri="{FF2B5EF4-FFF2-40B4-BE49-F238E27FC236}">
                <a16:creationId xmlns:a16="http://schemas.microsoft.com/office/drawing/2014/main" id="{3389C713-4788-4C37-84E0-4A32A198E56E}"/>
              </a:ext>
            </a:extLst>
          </p:cNvPr>
          <p:cNvSpPr>
            <a:spLocks noGrp="1"/>
          </p:cNvSpPr>
          <p:nvPr>
            <p:ph idx="1"/>
          </p:nvPr>
        </p:nvSpPr>
        <p:spPr/>
        <p:txBody>
          <a:bodyPr/>
          <a:lstStyle/>
          <a:p>
            <a:pPr algn="l"/>
            <a:endParaRPr lang="en-US" b="0" i="0" dirty="0">
              <a:solidFill>
                <a:srgbClr val="333333"/>
              </a:solidFill>
              <a:effectLst/>
              <a:latin typeface="Roboto"/>
            </a:endParaRPr>
          </a:p>
          <a:p>
            <a:pPr algn="l"/>
            <a:r>
              <a:rPr lang="en-US" b="0" i="0" dirty="0">
                <a:solidFill>
                  <a:srgbClr val="333333"/>
                </a:solidFill>
                <a:effectLst/>
                <a:latin typeface="Roboto"/>
              </a:rPr>
              <a:t>The electronic circuit or device that increases the amplitude or the strength of the transmitted signal is called an amplifier. When the signal strength becomes less than the required value, amplification can be done anywhere in between transmitter and receiver. A DC power source will provide for the amplification.</a:t>
            </a:r>
          </a:p>
        </p:txBody>
      </p:sp>
    </p:spTree>
    <p:extLst>
      <p:ext uri="{BB962C8B-B14F-4D97-AF65-F5344CB8AC3E}">
        <p14:creationId xmlns:p14="http://schemas.microsoft.com/office/powerpoint/2010/main" val="2657732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BBB19-E8F5-427C-83B3-360318A65827}"/>
              </a:ext>
            </a:extLst>
          </p:cNvPr>
          <p:cNvSpPr>
            <a:spLocks noGrp="1"/>
          </p:cNvSpPr>
          <p:nvPr>
            <p:ph type="title"/>
          </p:nvPr>
        </p:nvSpPr>
        <p:spPr/>
        <p:txBody>
          <a:bodyPr/>
          <a:lstStyle/>
          <a:p>
            <a:r>
              <a:rPr lang="en-US" dirty="0"/>
              <a:t>                      5.MODULATOR</a:t>
            </a:r>
            <a:endParaRPr lang="en-IN" dirty="0"/>
          </a:p>
        </p:txBody>
      </p:sp>
      <p:sp>
        <p:nvSpPr>
          <p:cNvPr id="3" name="Content Placeholder 2">
            <a:extLst>
              <a:ext uri="{FF2B5EF4-FFF2-40B4-BE49-F238E27FC236}">
                <a16:creationId xmlns:a16="http://schemas.microsoft.com/office/drawing/2014/main" id="{CAF2ACB5-25F7-4467-A988-5DF06D754A7D}"/>
              </a:ext>
            </a:extLst>
          </p:cNvPr>
          <p:cNvSpPr>
            <a:spLocks noGrp="1"/>
          </p:cNvSpPr>
          <p:nvPr>
            <p:ph idx="1"/>
          </p:nvPr>
        </p:nvSpPr>
        <p:spPr/>
        <p:txBody>
          <a:bodyPr/>
          <a:lstStyle/>
          <a:p>
            <a:pPr algn="l"/>
            <a:endParaRPr lang="en-US" b="0" i="0" dirty="0">
              <a:solidFill>
                <a:srgbClr val="333333"/>
              </a:solidFill>
              <a:effectLst/>
              <a:latin typeface="Roboto"/>
            </a:endParaRPr>
          </a:p>
          <a:p>
            <a:pPr algn="l"/>
            <a:r>
              <a:rPr lang="en-US" b="0" i="0" dirty="0">
                <a:solidFill>
                  <a:srgbClr val="333333"/>
                </a:solidFill>
                <a:effectLst/>
                <a:latin typeface="Roboto"/>
              </a:rPr>
              <a:t>As the original message signal cannot be transmitted over a large distance because of their low frequency and amplitude, they are superimposed with high frequency and amplitude wave called carrier wave. This phenomenon of superimposing of message signal with a carrier wave is called modulation. And the resultant wave is a modulated wave which is to be transmitted.</a:t>
            </a:r>
          </a:p>
        </p:txBody>
      </p:sp>
    </p:spTree>
    <p:extLst>
      <p:ext uri="{BB962C8B-B14F-4D97-AF65-F5344CB8AC3E}">
        <p14:creationId xmlns:p14="http://schemas.microsoft.com/office/powerpoint/2010/main" val="1427659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51619-10CF-434A-B2C1-FC7BAAAEBDEF}"/>
              </a:ext>
            </a:extLst>
          </p:cNvPr>
          <p:cNvSpPr>
            <a:spLocks noGrp="1"/>
          </p:cNvSpPr>
          <p:nvPr>
            <p:ph type="title"/>
          </p:nvPr>
        </p:nvSpPr>
        <p:spPr/>
        <p:txBody>
          <a:bodyPr/>
          <a:lstStyle/>
          <a:p>
            <a:r>
              <a:rPr lang="en-US" dirty="0"/>
              <a:t>         Different types of modulation</a:t>
            </a:r>
            <a:endParaRPr lang="en-IN" dirty="0"/>
          </a:p>
        </p:txBody>
      </p:sp>
      <p:sp>
        <p:nvSpPr>
          <p:cNvPr id="3" name="Content Placeholder 2">
            <a:extLst>
              <a:ext uri="{FF2B5EF4-FFF2-40B4-BE49-F238E27FC236}">
                <a16:creationId xmlns:a16="http://schemas.microsoft.com/office/drawing/2014/main" id="{AFFACF68-8ABD-4A76-B6E8-63C010FC58AE}"/>
              </a:ext>
            </a:extLst>
          </p:cNvPr>
          <p:cNvSpPr>
            <a:spLocks noGrp="1"/>
          </p:cNvSpPr>
          <p:nvPr>
            <p:ph idx="1"/>
          </p:nvPr>
        </p:nvSpPr>
        <p:spPr/>
        <p:txBody>
          <a:bodyPr>
            <a:normAutofit/>
          </a:bodyPr>
          <a:lstStyle/>
          <a:p>
            <a:pPr marL="0" indent="0" algn="l">
              <a:buNone/>
            </a:pPr>
            <a:r>
              <a:rPr lang="en-US" b="0" i="0" dirty="0">
                <a:solidFill>
                  <a:srgbClr val="333333"/>
                </a:solidFill>
                <a:effectLst/>
                <a:latin typeface="Roboto"/>
              </a:rPr>
              <a:t> </a:t>
            </a:r>
          </a:p>
          <a:p>
            <a:pPr algn="l"/>
            <a:r>
              <a:rPr lang="en-US" dirty="0" err="1">
                <a:solidFill>
                  <a:srgbClr val="333333"/>
                </a:solidFill>
                <a:latin typeface="Roboto"/>
              </a:rPr>
              <a:t>i</a:t>
            </a:r>
            <a:r>
              <a:rPr lang="en-US" dirty="0">
                <a:solidFill>
                  <a:srgbClr val="333333"/>
                </a:solidFill>
                <a:latin typeface="Roboto"/>
              </a:rPr>
              <a:t> )</a:t>
            </a:r>
            <a:r>
              <a:rPr lang="en-US" b="0" i="0" dirty="0">
                <a:solidFill>
                  <a:srgbClr val="333333"/>
                </a:solidFill>
                <a:effectLst/>
                <a:latin typeface="Roboto"/>
              </a:rPr>
              <a:t> Amplitude Modulation (AM)</a:t>
            </a:r>
          </a:p>
          <a:p>
            <a:pPr algn="l"/>
            <a:r>
              <a:rPr lang="en-US" dirty="0">
                <a:solidFill>
                  <a:srgbClr val="333333"/>
                </a:solidFill>
                <a:latin typeface="Roboto"/>
              </a:rPr>
              <a:t>ii )</a:t>
            </a:r>
            <a:r>
              <a:rPr lang="en-US" b="0" i="0" dirty="0">
                <a:solidFill>
                  <a:srgbClr val="333333"/>
                </a:solidFill>
                <a:effectLst/>
                <a:latin typeface="Roboto"/>
              </a:rPr>
              <a:t> Frequency Modulation (FM)</a:t>
            </a:r>
          </a:p>
          <a:p>
            <a:pPr algn="l"/>
            <a:r>
              <a:rPr lang="en-US" dirty="0">
                <a:solidFill>
                  <a:srgbClr val="333333"/>
                </a:solidFill>
                <a:latin typeface="Roboto"/>
              </a:rPr>
              <a:t>iii ) Phase Modulation (PM)</a:t>
            </a:r>
          </a:p>
          <a:p>
            <a:pPr algn="l"/>
            <a:endParaRPr lang="en-US" b="0" i="0" dirty="0">
              <a:solidFill>
                <a:srgbClr val="333333"/>
              </a:solidFill>
              <a:effectLst/>
              <a:latin typeface="Roboto"/>
            </a:endParaRPr>
          </a:p>
        </p:txBody>
      </p:sp>
    </p:spTree>
    <p:extLst>
      <p:ext uri="{BB962C8B-B14F-4D97-AF65-F5344CB8AC3E}">
        <p14:creationId xmlns:p14="http://schemas.microsoft.com/office/powerpoint/2010/main" val="3311765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526B8-DABF-468F-B53F-2940C6328D8C}"/>
              </a:ext>
            </a:extLst>
          </p:cNvPr>
          <p:cNvSpPr>
            <a:spLocks noGrp="1"/>
          </p:cNvSpPr>
          <p:nvPr>
            <p:ph type="title"/>
          </p:nvPr>
        </p:nvSpPr>
        <p:spPr>
          <a:xfrm>
            <a:off x="2374154" y="911741"/>
            <a:ext cx="8761413" cy="706964"/>
          </a:xfrm>
        </p:spPr>
        <p:txBody>
          <a:bodyPr/>
          <a:lstStyle/>
          <a:p>
            <a:r>
              <a:rPr lang="en-US" dirty="0"/>
              <a:t>1.AMPLITUDE MODULATION (AM)</a:t>
            </a:r>
            <a:endParaRPr lang="en-IN" dirty="0"/>
          </a:p>
        </p:txBody>
      </p:sp>
      <p:sp>
        <p:nvSpPr>
          <p:cNvPr id="3" name="Content Placeholder 2">
            <a:extLst>
              <a:ext uri="{FF2B5EF4-FFF2-40B4-BE49-F238E27FC236}">
                <a16:creationId xmlns:a16="http://schemas.microsoft.com/office/drawing/2014/main" id="{DB200894-F920-4587-9343-1FFE1C6E84C4}"/>
              </a:ext>
            </a:extLst>
          </p:cNvPr>
          <p:cNvSpPr>
            <a:spLocks noGrp="1"/>
          </p:cNvSpPr>
          <p:nvPr>
            <p:ph idx="1"/>
          </p:nvPr>
        </p:nvSpPr>
        <p:spPr/>
        <p:txBody>
          <a:bodyPr/>
          <a:lstStyle/>
          <a:p>
            <a:pPr marL="0" indent="0" algn="l">
              <a:buNone/>
            </a:pPr>
            <a:r>
              <a:rPr lang="en-US" b="0" i="0" dirty="0">
                <a:solidFill>
                  <a:srgbClr val="333333"/>
                </a:solidFill>
                <a:effectLst/>
                <a:latin typeface="Roboto"/>
              </a:rPr>
              <a:t> </a:t>
            </a:r>
          </a:p>
          <a:p>
            <a:pPr algn="l"/>
            <a:endParaRPr lang="en-US" b="0" i="0" dirty="0">
              <a:solidFill>
                <a:srgbClr val="333333"/>
              </a:solidFill>
              <a:effectLst/>
              <a:latin typeface="Roboto"/>
            </a:endParaRPr>
          </a:p>
          <a:p>
            <a:pPr algn="l"/>
            <a:r>
              <a:rPr lang="en-US" b="0" i="0" dirty="0">
                <a:solidFill>
                  <a:srgbClr val="333333"/>
                </a:solidFill>
                <a:effectLst/>
                <a:latin typeface="Roboto"/>
              </a:rPr>
              <a:t>The process of changing the amplitude of the signal wave by impressing or superimposing it on a high-frequency carrier wave, keeping its frequency constant is called amplitude modulation.</a:t>
            </a:r>
          </a:p>
          <a:p>
            <a:pPr algn="l"/>
            <a:endParaRPr lang="en-US" b="0" i="0" dirty="0">
              <a:solidFill>
                <a:srgbClr val="333333"/>
              </a:solidFill>
              <a:effectLst/>
              <a:latin typeface="Roboto"/>
            </a:endParaRPr>
          </a:p>
          <a:p>
            <a:endParaRPr lang="en-IN" dirty="0"/>
          </a:p>
        </p:txBody>
      </p:sp>
    </p:spTree>
    <p:extLst>
      <p:ext uri="{BB962C8B-B14F-4D97-AF65-F5344CB8AC3E}">
        <p14:creationId xmlns:p14="http://schemas.microsoft.com/office/powerpoint/2010/main" val="3047743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5DB6B-7175-4384-93E3-292304F9F506}"/>
              </a:ext>
            </a:extLst>
          </p:cNvPr>
          <p:cNvSpPr>
            <a:spLocks noGrp="1"/>
          </p:cNvSpPr>
          <p:nvPr>
            <p:ph type="title"/>
          </p:nvPr>
        </p:nvSpPr>
        <p:spPr>
          <a:xfrm>
            <a:off x="1897904" y="1004351"/>
            <a:ext cx="8761413" cy="706964"/>
          </a:xfrm>
        </p:spPr>
        <p:txBody>
          <a:bodyPr/>
          <a:lstStyle/>
          <a:p>
            <a:r>
              <a:rPr lang="en-US" dirty="0"/>
              <a:t>2.FREQUENCY MODULATION (FM)</a:t>
            </a:r>
            <a:endParaRPr lang="en-IN" dirty="0"/>
          </a:p>
        </p:txBody>
      </p:sp>
      <p:sp>
        <p:nvSpPr>
          <p:cNvPr id="3" name="Content Placeholder 2">
            <a:extLst>
              <a:ext uri="{FF2B5EF4-FFF2-40B4-BE49-F238E27FC236}">
                <a16:creationId xmlns:a16="http://schemas.microsoft.com/office/drawing/2014/main" id="{71154103-661D-4D89-8788-B01999068CB9}"/>
              </a:ext>
            </a:extLst>
          </p:cNvPr>
          <p:cNvSpPr>
            <a:spLocks noGrp="1"/>
          </p:cNvSpPr>
          <p:nvPr>
            <p:ph idx="1"/>
          </p:nvPr>
        </p:nvSpPr>
        <p:spPr/>
        <p:txBody>
          <a:bodyPr/>
          <a:lstStyle/>
          <a:p>
            <a:pPr marL="0" indent="0" algn="l">
              <a:buNone/>
            </a:pPr>
            <a:endParaRPr lang="en-US" b="0" i="0" dirty="0">
              <a:solidFill>
                <a:srgbClr val="333333"/>
              </a:solidFill>
              <a:effectLst/>
              <a:latin typeface="Roboto"/>
            </a:endParaRPr>
          </a:p>
          <a:p>
            <a:pPr algn="l"/>
            <a:r>
              <a:rPr lang="en-US" b="0" i="0" dirty="0">
                <a:solidFill>
                  <a:srgbClr val="333333"/>
                </a:solidFill>
                <a:effectLst/>
                <a:latin typeface="Roboto"/>
              </a:rPr>
              <a:t>Frequency modulation is a technique in which the frequency of the message signal is varied by modulating with a carrier wave. It is better than deficient than amplitude modulation because it eliminates noise from various sources.</a:t>
            </a:r>
          </a:p>
          <a:p>
            <a:endParaRPr lang="en-IN" dirty="0"/>
          </a:p>
        </p:txBody>
      </p:sp>
    </p:spTree>
    <p:extLst>
      <p:ext uri="{BB962C8B-B14F-4D97-AF65-F5344CB8AC3E}">
        <p14:creationId xmlns:p14="http://schemas.microsoft.com/office/powerpoint/2010/main" val="2055061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4F12D-647D-417C-8A88-7391AC5EB76D}"/>
              </a:ext>
            </a:extLst>
          </p:cNvPr>
          <p:cNvSpPr>
            <a:spLocks noGrp="1"/>
          </p:cNvSpPr>
          <p:nvPr>
            <p:ph type="title"/>
          </p:nvPr>
        </p:nvSpPr>
        <p:spPr/>
        <p:txBody>
          <a:bodyPr/>
          <a:lstStyle/>
          <a:p>
            <a:r>
              <a:rPr lang="en-US" dirty="0"/>
              <a:t>            3. Phase modulation (PM) </a:t>
            </a:r>
            <a:endParaRPr lang="en-IN" dirty="0"/>
          </a:p>
        </p:txBody>
      </p:sp>
      <p:sp>
        <p:nvSpPr>
          <p:cNvPr id="3" name="Content Placeholder 2">
            <a:extLst>
              <a:ext uri="{FF2B5EF4-FFF2-40B4-BE49-F238E27FC236}">
                <a16:creationId xmlns:a16="http://schemas.microsoft.com/office/drawing/2014/main" id="{7A99C6BD-EA29-4DC3-9542-D8443F6DA7E6}"/>
              </a:ext>
            </a:extLst>
          </p:cNvPr>
          <p:cNvSpPr>
            <a:spLocks noGrp="1"/>
          </p:cNvSpPr>
          <p:nvPr>
            <p:ph idx="1"/>
          </p:nvPr>
        </p:nvSpPr>
        <p:spPr/>
        <p:txBody>
          <a:bodyPr/>
          <a:lstStyle/>
          <a:p>
            <a:pPr algn="l"/>
            <a:endParaRPr lang="en-US" b="0" i="0" dirty="0">
              <a:solidFill>
                <a:srgbClr val="333333"/>
              </a:solidFill>
              <a:effectLst/>
              <a:latin typeface="Roboto"/>
            </a:endParaRPr>
          </a:p>
          <a:p>
            <a:pPr algn="l"/>
            <a:r>
              <a:rPr lang="en-US" b="0" i="0" dirty="0">
                <a:solidFill>
                  <a:srgbClr val="333333"/>
                </a:solidFill>
                <a:effectLst/>
                <a:latin typeface="Roboto"/>
              </a:rPr>
              <a:t>The phase of the carrier wave changes the phase of the signal wave. The phase shift after modulation is dependent on the frequency of the carrier wave as well. Phase modulated waves are immune to noise to a greater extent.</a:t>
            </a:r>
          </a:p>
        </p:txBody>
      </p:sp>
    </p:spTree>
    <p:extLst>
      <p:ext uri="{BB962C8B-B14F-4D97-AF65-F5344CB8AC3E}">
        <p14:creationId xmlns:p14="http://schemas.microsoft.com/office/powerpoint/2010/main" val="2693457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EC84F-D7FE-45CC-9675-AA477B0D8F45}"/>
              </a:ext>
            </a:extLst>
          </p:cNvPr>
          <p:cNvSpPr>
            <a:spLocks noGrp="1"/>
          </p:cNvSpPr>
          <p:nvPr>
            <p:ph type="title"/>
          </p:nvPr>
        </p:nvSpPr>
        <p:spPr/>
        <p:txBody>
          <a:bodyPr/>
          <a:lstStyle/>
          <a:p>
            <a:r>
              <a:rPr lang="en-US" dirty="0"/>
              <a:t>PULSE</a:t>
            </a:r>
            <a:endParaRPr lang="en-IN" dirty="0"/>
          </a:p>
        </p:txBody>
      </p:sp>
      <p:sp>
        <p:nvSpPr>
          <p:cNvPr id="3" name="Content Placeholder 2">
            <a:extLst>
              <a:ext uri="{FF2B5EF4-FFF2-40B4-BE49-F238E27FC236}">
                <a16:creationId xmlns:a16="http://schemas.microsoft.com/office/drawing/2014/main" id="{7D6E52F8-DDC1-4077-B288-8D3EFC076EA4}"/>
              </a:ext>
            </a:extLst>
          </p:cNvPr>
          <p:cNvSpPr>
            <a:spLocks noGrp="1"/>
          </p:cNvSpPr>
          <p:nvPr>
            <p:ph idx="1"/>
          </p:nvPr>
        </p:nvSpPr>
        <p:spPr/>
        <p:txBody>
          <a:bodyPr/>
          <a:lstStyle/>
          <a:p>
            <a:r>
              <a:rPr lang="en-US" b="0" i="0">
                <a:solidFill>
                  <a:srgbClr val="222222"/>
                </a:solidFill>
                <a:effectLst/>
                <a:latin typeface="arial" panose="020B0604020202020204" pitchFamily="34" charset="0"/>
              </a:rPr>
              <a:t>A </a:t>
            </a:r>
            <a:r>
              <a:rPr lang="en-US" b="1" i="0">
                <a:solidFill>
                  <a:srgbClr val="222222"/>
                </a:solidFill>
                <a:effectLst/>
                <a:latin typeface="arial" panose="020B0604020202020204" pitchFamily="34" charset="0"/>
              </a:rPr>
              <a:t>pulse</a:t>
            </a:r>
            <a:r>
              <a:rPr lang="en-US" b="0" i="0">
                <a:solidFill>
                  <a:srgbClr val="222222"/>
                </a:solidFill>
                <a:effectLst/>
                <a:latin typeface="arial" panose="020B0604020202020204" pitchFamily="34" charset="0"/>
              </a:rPr>
              <a:t> in signal processing is a rapid, transient change in the amplitude of a signal from a baseline value to a higher or lower value, followed by a rapid return to the baseline value.</a:t>
            </a:r>
            <a:endParaRPr lang="en-IN"/>
          </a:p>
        </p:txBody>
      </p:sp>
    </p:spTree>
    <p:extLst>
      <p:ext uri="{BB962C8B-B14F-4D97-AF65-F5344CB8AC3E}">
        <p14:creationId xmlns:p14="http://schemas.microsoft.com/office/powerpoint/2010/main" val="376891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0116A-D491-46C7-8330-07867C6E36C4}"/>
              </a:ext>
            </a:extLst>
          </p:cNvPr>
          <p:cNvSpPr>
            <a:spLocks noGrp="1"/>
          </p:cNvSpPr>
          <p:nvPr>
            <p:ph type="title"/>
          </p:nvPr>
        </p:nvSpPr>
        <p:spPr>
          <a:xfrm>
            <a:off x="1590675" y="574675"/>
            <a:ext cx="10439400" cy="1325563"/>
          </a:xfrm>
        </p:spPr>
        <p:txBody>
          <a:bodyPr/>
          <a:lstStyle/>
          <a:p>
            <a:r>
              <a:rPr lang="en-US" dirty="0"/>
              <a:t>          TRANSMITTER &amp; ANTENNA   </a:t>
            </a:r>
            <a:endParaRPr lang="en-IN" dirty="0"/>
          </a:p>
        </p:txBody>
      </p:sp>
      <p:sp>
        <p:nvSpPr>
          <p:cNvPr id="3" name="Content Placeholder 2">
            <a:extLst>
              <a:ext uri="{FF2B5EF4-FFF2-40B4-BE49-F238E27FC236}">
                <a16:creationId xmlns:a16="http://schemas.microsoft.com/office/drawing/2014/main" id="{84DBE83B-FEA4-4072-AD4D-FFED384E16EB}"/>
              </a:ext>
            </a:extLst>
          </p:cNvPr>
          <p:cNvSpPr>
            <a:spLocks noGrp="1"/>
          </p:cNvSpPr>
          <p:nvPr>
            <p:ph idx="1"/>
          </p:nvPr>
        </p:nvSpPr>
        <p:spPr/>
        <p:txBody>
          <a:bodyPr/>
          <a:lstStyle/>
          <a:p>
            <a:pPr algn="l"/>
            <a:r>
              <a:rPr lang="en-US" b="1" i="0" dirty="0">
                <a:solidFill>
                  <a:srgbClr val="333333"/>
                </a:solidFill>
                <a:effectLst/>
                <a:latin typeface="Roboto"/>
              </a:rPr>
              <a:t>Transmitter</a:t>
            </a:r>
            <a:endParaRPr lang="en-US" b="0" i="0" dirty="0">
              <a:solidFill>
                <a:srgbClr val="333333"/>
              </a:solidFill>
              <a:effectLst/>
              <a:latin typeface="Roboto"/>
            </a:endParaRPr>
          </a:p>
          <a:p>
            <a:pPr algn="l"/>
            <a:r>
              <a:rPr lang="en-US" b="0" i="0" dirty="0">
                <a:solidFill>
                  <a:srgbClr val="333333"/>
                </a:solidFill>
                <a:effectLst/>
                <a:latin typeface="Roboto"/>
              </a:rPr>
              <a:t>It is the arrangement that processes the message signal into a suitable form for transmission and subsequently reception.</a:t>
            </a:r>
          </a:p>
          <a:p>
            <a:pPr algn="l"/>
            <a:r>
              <a:rPr lang="en-US" b="1" i="0" dirty="0">
                <a:solidFill>
                  <a:srgbClr val="333333"/>
                </a:solidFill>
                <a:effectLst/>
                <a:latin typeface="Roboto"/>
              </a:rPr>
              <a:t>Antenna</a:t>
            </a:r>
            <a:endParaRPr lang="en-US" b="0" i="0" dirty="0">
              <a:solidFill>
                <a:srgbClr val="333333"/>
              </a:solidFill>
              <a:effectLst/>
              <a:latin typeface="Roboto"/>
            </a:endParaRPr>
          </a:p>
          <a:p>
            <a:pPr algn="l"/>
            <a:r>
              <a:rPr lang="en-US" b="0" i="0" dirty="0">
                <a:solidFill>
                  <a:srgbClr val="333333"/>
                </a:solidFill>
                <a:effectLst/>
                <a:latin typeface="Roboto"/>
              </a:rPr>
              <a:t>An Antenna is a structure or a device that is radiate and receive electromagnetic waves. So, they are used in both transmitters and receivers. An antenna is basically a metallic object, often a collection of wires. The electromagnetic waves are </a:t>
            </a:r>
            <a:r>
              <a:rPr lang="en-US" b="0" i="0" dirty="0" err="1">
                <a:solidFill>
                  <a:srgbClr val="333333"/>
                </a:solidFill>
                <a:effectLst/>
                <a:latin typeface="Roboto"/>
              </a:rPr>
              <a:t>polarised</a:t>
            </a:r>
            <a:r>
              <a:rPr lang="en-US" b="0" i="0" dirty="0">
                <a:solidFill>
                  <a:srgbClr val="333333"/>
                </a:solidFill>
                <a:effectLst/>
                <a:latin typeface="Roboto"/>
              </a:rPr>
              <a:t> according to the position of the antenna</a:t>
            </a:r>
          </a:p>
        </p:txBody>
      </p:sp>
    </p:spTree>
    <p:extLst>
      <p:ext uri="{BB962C8B-B14F-4D97-AF65-F5344CB8AC3E}">
        <p14:creationId xmlns:p14="http://schemas.microsoft.com/office/powerpoint/2010/main" val="195405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11887-100E-4A1D-8719-3E8F6DACC365}"/>
              </a:ext>
            </a:extLst>
          </p:cNvPr>
          <p:cNvSpPr>
            <a:spLocks noGrp="1"/>
          </p:cNvSpPr>
          <p:nvPr>
            <p:ph type="title"/>
          </p:nvPr>
        </p:nvSpPr>
        <p:spPr/>
        <p:txBody>
          <a:bodyPr/>
          <a:lstStyle/>
          <a:p>
            <a:r>
              <a:rPr lang="en-US" dirty="0"/>
              <a:t>                   ATTENUATION</a:t>
            </a:r>
            <a:endParaRPr lang="en-IN" dirty="0"/>
          </a:p>
        </p:txBody>
      </p:sp>
      <p:sp>
        <p:nvSpPr>
          <p:cNvPr id="3" name="Content Placeholder 2">
            <a:extLst>
              <a:ext uri="{FF2B5EF4-FFF2-40B4-BE49-F238E27FC236}">
                <a16:creationId xmlns:a16="http://schemas.microsoft.com/office/drawing/2014/main" id="{86E253EF-09FA-4CDF-95D2-00387EEA24BE}"/>
              </a:ext>
            </a:extLst>
          </p:cNvPr>
          <p:cNvSpPr>
            <a:spLocks noGrp="1"/>
          </p:cNvSpPr>
          <p:nvPr>
            <p:ph idx="1"/>
          </p:nvPr>
        </p:nvSpPr>
        <p:spPr/>
        <p:txBody>
          <a:bodyPr/>
          <a:lstStyle/>
          <a:p>
            <a:pPr algn="l"/>
            <a:endParaRPr lang="en-US" b="0" i="0" dirty="0">
              <a:solidFill>
                <a:srgbClr val="333333"/>
              </a:solidFill>
              <a:effectLst/>
              <a:latin typeface="Roboto"/>
            </a:endParaRPr>
          </a:p>
          <a:p>
            <a:pPr algn="l"/>
            <a:r>
              <a:rPr lang="en-US" b="0" i="0" dirty="0">
                <a:solidFill>
                  <a:srgbClr val="333333"/>
                </a:solidFill>
                <a:effectLst/>
                <a:latin typeface="Roboto"/>
              </a:rPr>
              <a:t>Attenuation is a problem caused by the medium. When the signal is propagating for a longer distance through a medium, depending on the length of the medium the initial power decreases. The loss in initial power is directly proportional to the length of the medium. Using amplifiers, the signal power is strengthened or amplified so as to reduce attenuation. Also, digital signals are comparatively less prone to attenuation than analogue signals.</a:t>
            </a:r>
          </a:p>
        </p:txBody>
      </p:sp>
    </p:spTree>
    <p:extLst>
      <p:ext uri="{BB962C8B-B14F-4D97-AF65-F5344CB8AC3E}">
        <p14:creationId xmlns:p14="http://schemas.microsoft.com/office/powerpoint/2010/main" val="2176327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175DA-8EEA-4891-AADD-8E6E251ECAC6}"/>
              </a:ext>
            </a:extLst>
          </p:cNvPr>
          <p:cNvSpPr>
            <a:spLocks noGrp="1"/>
          </p:cNvSpPr>
          <p:nvPr>
            <p:ph type="title"/>
          </p:nvPr>
        </p:nvSpPr>
        <p:spPr/>
        <p:txBody>
          <a:bodyPr/>
          <a:lstStyle/>
          <a:p>
            <a:r>
              <a:rPr lang="en-US" dirty="0"/>
              <a:t>              EFFECT OF ATTENUATION</a:t>
            </a:r>
            <a:endParaRPr lang="en-IN" dirty="0"/>
          </a:p>
        </p:txBody>
      </p:sp>
      <p:pic>
        <p:nvPicPr>
          <p:cNvPr id="5122" name="Picture 2" descr="Attenuation">
            <a:extLst>
              <a:ext uri="{FF2B5EF4-FFF2-40B4-BE49-F238E27FC236}">
                <a16:creationId xmlns:a16="http://schemas.microsoft.com/office/drawing/2014/main" id="{F957BE97-6540-4E39-AC59-B2621436DEF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71588" y="2486025"/>
            <a:ext cx="9648824" cy="4133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70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5724E-7367-479A-93A5-215896B9FCDC}"/>
              </a:ext>
            </a:extLst>
          </p:cNvPr>
          <p:cNvSpPr>
            <a:spLocks noGrp="1"/>
          </p:cNvSpPr>
          <p:nvPr>
            <p:ph type="title"/>
          </p:nvPr>
        </p:nvSpPr>
        <p:spPr/>
        <p:txBody>
          <a:bodyPr/>
          <a:lstStyle/>
          <a:p>
            <a:r>
              <a:rPr lang="en-US" dirty="0"/>
              <a:t>                      DEMODULATION</a:t>
            </a:r>
            <a:endParaRPr lang="en-IN" dirty="0"/>
          </a:p>
        </p:txBody>
      </p:sp>
      <p:sp>
        <p:nvSpPr>
          <p:cNvPr id="3" name="Content Placeholder 2">
            <a:extLst>
              <a:ext uri="{FF2B5EF4-FFF2-40B4-BE49-F238E27FC236}">
                <a16:creationId xmlns:a16="http://schemas.microsoft.com/office/drawing/2014/main" id="{51BB4931-73B5-487C-BDE0-8F18C43DDBD8}"/>
              </a:ext>
            </a:extLst>
          </p:cNvPr>
          <p:cNvSpPr>
            <a:spLocks noGrp="1"/>
          </p:cNvSpPr>
          <p:nvPr>
            <p:ph idx="1"/>
          </p:nvPr>
        </p:nvSpPr>
        <p:spPr/>
        <p:txBody>
          <a:bodyPr/>
          <a:lstStyle/>
          <a:p>
            <a:r>
              <a:rPr lang="en-US" b="1" i="0">
                <a:solidFill>
                  <a:srgbClr val="222222"/>
                </a:solidFill>
                <a:effectLst/>
                <a:latin typeface="arial" panose="020B0604020202020204" pitchFamily="34" charset="0"/>
              </a:rPr>
              <a:t>Demodulation</a:t>
            </a:r>
            <a:r>
              <a:rPr lang="en-US" b="0" i="0">
                <a:solidFill>
                  <a:srgbClr val="222222"/>
                </a:solidFill>
                <a:effectLst/>
                <a:latin typeface="arial" panose="020B0604020202020204" pitchFamily="34" charset="0"/>
              </a:rPr>
              <a:t> is extracting the original information-bearing signal from a carrier wave. A </a:t>
            </a:r>
            <a:r>
              <a:rPr lang="en-US" b="1" i="0">
                <a:solidFill>
                  <a:srgbClr val="222222"/>
                </a:solidFill>
                <a:effectLst/>
                <a:latin typeface="arial" panose="020B0604020202020204" pitchFamily="34" charset="0"/>
              </a:rPr>
              <a:t>demodulator</a:t>
            </a:r>
            <a:r>
              <a:rPr lang="en-US" b="0" i="0">
                <a:solidFill>
                  <a:srgbClr val="222222"/>
                </a:solidFill>
                <a:effectLst/>
                <a:latin typeface="arial" panose="020B0604020202020204" pitchFamily="34" charset="0"/>
              </a:rPr>
              <a:t> is an electronic circuit (or computer program in a software-defined radio) that is used to recover the information content from the modulated carrier wave.</a:t>
            </a:r>
            <a:endParaRPr lang="en-IN"/>
          </a:p>
        </p:txBody>
      </p:sp>
    </p:spTree>
    <p:extLst>
      <p:ext uri="{BB962C8B-B14F-4D97-AF65-F5344CB8AC3E}">
        <p14:creationId xmlns:p14="http://schemas.microsoft.com/office/powerpoint/2010/main" val="4097275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FD0C0-99D2-495C-BD04-5F95FF7EF28F}"/>
              </a:ext>
            </a:extLst>
          </p:cNvPr>
          <p:cNvSpPr>
            <a:spLocks noGrp="1"/>
          </p:cNvSpPr>
          <p:nvPr>
            <p:ph type="title"/>
          </p:nvPr>
        </p:nvSpPr>
        <p:spPr>
          <a:xfrm>
            <a:off x="1154954" y="838200"/>
            <a:ext cx="9703546" cy="683682"/>
          </a:xfrm>
        </p:spPr>
        <p:txBody>
          <a:bodyPr/>
          <a:lstStyle/>
          <a:p>
            <a:r>
              <a:rPr lang="en-US" dirty="0"/>
              <a:t>      TYPES OF COMMUNICATION SYSTEM</a:t>
            </a:r>
            <a:endParaRPr lang="en-IN" dirty="0"/>
          </a:p>
        </p:txBody>
      </p:sp>
      <p:sp>
        <p:nvSpPr>
          <p:cNvPr id="3" name="Content Placeholder 2">
            <a:extLst>
              <a:ext uri="{FF2B5EF4-FFF2-40B4-BE49-F238E27FC236}">
                <a16:creationId xmlns:a16="http://schemas.microsoft.com/office/drawing/2014/main" id="{E6FE0966-18C1-45D2-9649-8E139B2457CD}"/>
              </a:ext>
            </a:extLst>
          </p:cNvPr>
          <p:cNvSpPr>
            <a:spLocks noGrp="1"/>
          </p:cNvSpPr>
          <p:nvPr>
            <p:ph idx="1"/>
          </p:nvPr>
        </p:nvSpPr>
        <p:spPr/>
        <p:txBody>
          <a:bodyPr>
            <a:normAutofit/>
          </a:bodyPr>
          <a:lstStyle/>
          <a:p>
            <a:pPr marL="0" indent="0" algn="l">
              <a:buNone/>
            </a:pPr>
            <a:r>
              <a:rPr lang="en-US" b="0" i="0" dirty="0">
                <a:solidFill>
                  <a:srgbClr val="333333"/>
                </a:solidFill>
                <a:effectLst/>
                <a:latin typeface="Roboto"/>
              </a:rPr>
              <a:t>Depending on Signal specification or technology, the communication system is classified as follows:</a:t>
            </a:r>
          </a:p>
          <a:p>
            <a:pPr marL="0" indent="0" algn="l">
              <a:buNone/>
            </a:pPr>
            <a:r>
              <a:rPr lang="en-US" b="1" i="0" dirty="0">
                <a:solidFill>
                  <a:srgbClr val="333333"/>
                </a:solidFill>
                <a:effectLst/>
                <a:latin typeface="Roboto"/>
              </a:rPr>
              <a:t>(1) Analog</a:t>
            </a:r>
            <a:endParaRPr lang="en-US" b="0" i="0" dirty="0">
              <a:solidFill>
                <a:srgbClr val="333333"/>
              </a:solidFill>
              <a:effectLst/>
              <a:latin typeface="Roboto"/>
            </a:endParaRPr>
          </a:p>
          <a:p>
            <a:pPr algn="l"/>
            <a:r>
              <a:rPr lang="en-US" b="0" i="0" dirty="0">
                <a:solidFill>
                  <a:srgbClr val="333333"/>
                </a:solidFill>
                <a:effectLst/>
                <a:latin typeface="Roboto"/>
              </a:rPr>
              <a:t>Analog technology communicates data as electronic signals of varying frequency or amplitude. Broadcast and telephone transmission are common examples of Analog technology.</a:t>
            </a:r>
          </a:p>
          <a:p>
            <a:pPr marL="0" indent="0" algn="l">
              <a:buNone/>
            </a:pPr>
            <a:r>
              <a:rPr lang="en-US" b="1" i="0" dirty="0">
                <a:solidFill>
                  <a:srgbClr val="333333"/>
                </a:solidFill>
                <a:effectLst/>
                <a:latin typeface="Roboto"/>
              </a:rPr>
              <a:t>(2) Digital</a:t>
            </a:r>
            <a:endParaRPr lang="en-US" b="0" i="0" dirty="0">
              <a:solidFill>
                <a:srgbClr val="333333"/>
              </a:solidFill>
              <a:effectLst/>
              <a:latin typeface="Roboto"/>
            </a:endParaRPr>
          </a:p>
          <a:p>
            <a:pPr algn="l"/>
            <a:r>
              <a:rPr lang="en-US" b="0" i="0" dirty="0">
                <a:solidFill>
                  <a:srgbClr val="333333"/>
                </a:solidFill>
                <a:effectLst/>
                <a:latin typeface="Roboto"/>
              </a:rPr>
              <a:t>In digital technology, the data are generated and processed in two states: High (represented as 1) and Low (represented as 0). Digital technology stores and transmits data in the form of 1s and 0s.</a:t>
            </a:r>
          </a:p>
        </p:txBody>
      </p:sp>
    </p:spTree>
    <p:extLst>
      <p:ext uri="{BB962C8B-B14F-4D97-AF65-F5344CB8AC3E}">
        <p14:creationId xmlns:p14="http://schemas.microsoft.com/office/powerpoint/2010/main" val="1121779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A2226-659A-4BA7-88E0-BE398A995795}"/>
              </a:ext>
            </a:extLst>
          </p:cNvPr>
          <p:cNvSpPr>
            <a:spLocks noGrp="1"/>
          </p:cNvSpPr>
          <p:nvPr>
            <p:ph type="title"/>
          </p:nvPr>
        </p:nvSpPr>
        <p:spPr/>
        <p:txBody>
          <a:bodyPr/>
          <a:lstStyle/>
          <a:p>
            <a:r>
              <a:rPr lang="en-US" dirty="0"/>
              <a:t>                  ANALOG &amp; DIGITAL signals</a:t>
            </a:r>
            <a:endParaRPr lang="en-IN" dirty="0"/>
          </a:p>
        </p:txBody>
      </p:sp>
      <p:pic>
        <p:nvPicPr>
          <p:cNvPr id="6146" name="Picture 2" descr="Types Of Communication Systems">
            <a:extLst>
              <a:ext uri="{FF2B5EF4-FFF2-40B4-BE49-F238E27FC236}">
                <a16:creationId xmlns:a16="http://schemas.microsoft.com/office/drawing/2014/main" id="{D01AD6AA-91CC-4821-BD7A-0757CFE6E80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9176" y="2210594"/>
            <a:ext cx="9458324"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179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0B485-4B44-43D7-984B-03A988FF253F}"/>
              </a:ext>
            </a:extLst>
          </p:cNvPr>
          <p:cNvSpPr>
            <a:spLocks noGrp="1"/>
          </p:cNvSpPr>
          <p:nvPr>
            <p:ph type="title"/>
          </p:nvPr>
        </p:nvSpPr>
        <p:spPr/>
        <p:txBody>
          <a:bodyPr/>
          <a:lstStyle/>
          <a:p>
            <a:r>
              <a:rPr lang="en-US" dirty="0"/>
              <a:t>                            RECEIVER</a:t>
            </a:r>
            <a:endParaRPr lang="en-IN" dirty="0"/>
          </a:p>
        </p:txBody>
      </p:sp>
      <p:sp>
        <p:nvSpPr>
          <p:cNvPr id="3" name="Content Placeholder 2">
            <a:extLst>
              <a:ext uri="{FF2B5EF4-FFF2-40B4-BE49-F238E27FC236}">
                <a16:creationId xmlns:a16="http://schemas.microsoft.com/office/drawing/2014/main" id="{FDFA3AD1-2D08-4812-8601-F6AECF224BBE}"/>
              </a:ext>
            </a:extLst>
          </p:cNvPr>
          <p:cNvSpPr>
            <a:spLocks noGrp="1"/>
          </p:cNvSpPr>
          <p:nvPr>
            <p:ph idx="1"/>
          </p:nvPr>
        </p:nvSpPr>
        <p:spPr/>
        <p:txBody>
          <a:bodyPr/>
          <a:lstStyle/>
          <a:p>
            <a:pPr algn="l"/>
            <a:endParaRPr lang="en-US" b="0" i="0" dirty="0">
              <a:solidFill>
                <a:srgbClr val="333333"/>
              </a:solidFill>
              <a:effectLst/>
              <a:latin typeface="Roboto"/>
            </a:endParaRPr>
          </a:p>
          <a:p>
            <a:pPr algn="l"/>
            <a:r>
              <a:rPr lang="en-US" b="0" i="0" dirty="0">
                <a:solidFill>
                  <a:srgbClr val="333333"/>
                </a:solidFill>
                <a:effectLst/>
                <a:latin typeface="Roboto"/>
              </a:rPr>
              <a:t>An arrangement that extracts the message or information from the transmitted signal at the output end of the channel and reproduces it in a suitable form as the original message signal is a receiver.</a:t>
            </a:r>
          </a:p>
          <a:p>
            <a:pPr marL="0" indent="0">
              <a:buNone/>
            </a:pPr>
            <a:br>
              <a:rPr lang="en-US" dirty="0"/>
            </a:br>
            <a:endParaRPr lang="en-IN" dirty="0"/>
          </a:p>
        </p:txBody>
      </p:sp>
    </p:spTree>
    <p:extLst>
      <p:ext uri="{BB962C8B-B14F-4D97-AF65-F5344CB8AC3E}">
        <p14:creationId xmlns:p14="http://schemas.microsoft.com/office/powerpoint/2010/main" val="4030448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96C61-0FE0-4135-B08E-D6DF39B3B3D8}"/>
              </a:ext>
            </a:extLst>
          </p:cNvPr>
          <p:cNvSpPr>
            <a:spLocks noGrp="1"/>
          </p:cNvSpPr>
          <p:nvPr>
            <p:ph type="title"/>
          </p:nvPr>
        </p:nvSpPr>
        <p:spPr/>
        <p:txBody>
          <a:bodyPr/>
          <a:lstStyle/>
          <a:p>
            <a:r>
              <a:rPr lang="en-US" dirty="0"/>
              <a:t>                     DEMODULATOR</a:t>
            </a:r>
            <a:endParaRPr lang="en-IN" dirty="0"/>
          </a:p>
        </p:txBody>
      </p:sp>
      <p:sp>
        <p:nvSpPr>
          <p:cNvPr id="3" name="Content Placeholder 2">
            <a:extLst>
              <a:ext uri="{FF2B5EF4-FFF2-40B4-BE49-F238E27FC236}">
                <a16:creationId xmlns:a16="http://schemas.microsoft.com/office/drawing/2014/main" id="{F3C8D8AA-7C5E-44F2-A294-D83EE23D86AF}"/>
              </a:ext>
            </a:extLst>
          </p:cNvPr>
          <p:cNvSpPr>
            <a:spLocks noGrp="1"/>
          </p:cNvSpPr>
          <p:nvPr>
            <p:ph idx="1"/>
          </p:nvPr>
        </p:nvSpPr>
        <p:spPr/>
        <p:txBody>
          <a:bodyPr/>
          <a:lstStyle/>
          <a:p>
            <a:pPr algn="l"/>
            <a:endParaRPr lang="en-US" b="0" i="0" dirty="0">
              <a:solidFill>
                <a:srgbClr val="333333"/>
              </a:solidFill>
              <a:effectLst/>
              <a:latin typeface="Roboto"/>
            </a:endParaRPr>
          </a:p>
          <a:p>
            <a:pPr algn="l"/>
            <a:r>
              <a:rPr lang="en-US" b="0" i="0" dirty="0">
                <a:solidFill>
                  <a:srgbClr val="333333"/>
                </a:solidFill>
                <a:effectLst/>
                <a:latin typeface="Roboto"/>
              </a:rPr>
              <a:t>It is the inverse phenomenon of modulation. The process of separation of message signal from the carrier wave takes place in the demodulator. The information is retrieved from the modulated wave.</a:t>
            </a:r>
          </a:p>
          <a:p>
            <a:pPr algn="l"/>
            <a:endParaRPr lang="en-US" b="0" i="0" dirty="0">
              <a:solidFill>
                <a:srgbClr val="333333"/>
              </a:solidFill>
              <a:effectLst/>
              <a:latin typeface="Roboto"/>
            </a:endParaRPr>
          </a:p>
        </p:txBody>
      </p:sp>
    </p:spTree>
    <p:extLst>
      <p:ext uri="{BB962C8B-B14F-4D97-AF65-F5344CB8AC3E}">
        <p14:creationId xmlns:p14="http://schemas.microsoft.com/office/powerpoint/2010/main" val="734881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109D2-D999-4AA1-8062-F53C3DF50BAB}"/>
              </a:ext>
            </a:extLst>
          </p:cNvPr>
          <p:cNvSpPr>
            <a:spLocks noGrp="1"/>
          </p:cNvSpPr>
          <p:nvPr>
            <p:ph type="title"/>
          </p:nvPr>
        </p:nvSpPr>
        <p:spPr/>
        <p:txBody>
          <a:bodyPr/>
          <a:lstStyle/>
          <a:p>
            <a:r>
              <a:rPr lang="en-US" dirty="0"/>
              <a:t>         THE COMMUNICATION PROCESS</a:t>
            </a:r>
            <a:endParaRPr lang="en-IN" dirty="0"/>
          </a:p>
        </p:txBody>
      </p:sp>
      <p:sp>
        <p:nvSpPr>
          <p:cNvPr id="3" name="Content Placeholder 2">
            <a:extLst>
              <a:ext uri="{FF2B5EF4-FFF2-40B4-BE49-F238E27FC236}">
                <a16:creationId xmlns:a16="http://schemas.microsoft.com/office/drawing/2014/main" id="{0C502EC6-FD57-4E52-A43D-D551DE7BDA3D}"/>
              </a:ext>
            </a:extLst>
          </p:cNvPr>
          <p:cNvSpPr>
            <a:spLocks noGrp="1"/>
          </p:cNvSpPr>
          <p:nvPr>
            <p:ph idx="1"/>
          </p:nvPr>
        </p:nvSpPr>
        <p:spPr/>
        <p:txBody>
          <a:bodyPr>
            <a:normAutofit fontScale="92500" lnSpcReduction="20000"/>
          </a:bodyPr>
          <a:lstStyle/>
          <a:p>
            <a:pPr algn="just" fontAlgn="base"/>
            <a:r>
              <a:rPr lang="en-US" b="0" i="0" dirty="0">
                <a:solidFill>
                  <a:srgbClr val="575757"/>
                </a:solidFill>
                <a:effectLst/>
                <a:latin typeface="PT Serif"/>
              </a:rPr>
              <a:t> the most fundamental sense, communication involves the transmission of information from one point to another through a succession of process as listed below :</a:t>
            </a:r>
          </a:p>
          <a:p>
            <a:pPr algn="just" fontAlgn="base">
              <a:buFont typeface="+mj-lt"/>
              <a:buAutoNum type="arabicPeriod"/>
            </a:pPr>
            <a:r>
              <a:rPr lang="en-US" b="0" i="0" dirty="0">
                <a:solidFill>
                  <a:srgbClr val="575757"/>
                </a:solidFill>
                <a:effectLst/>
                <a:latin typeface="PT Serif"/>
              </a:rPr>
              <a:t>The generation of a thought pattern or image in the mind of an originator.</a:t>
            </a:r>
          </a:p>
          <a:p>
            <a:pPr algn="just" fontAlgn="base">
              <a:buFont typeface="+mj-lt"/>
              <a:buAutoNum type="arabicPeriod"/>
            </a:pPr>
            <a:r>
              <a:rPr lang="en-US" b="0" i="0" dirty="0">
                <a:solidFill>
                  <a:srgbClr val="575757"/>
                </a:solidFill>
                <a:effectLst/>
                <a:latin typeface="PT Serif"/>
              </a:rPr>
              <a:t>The description of that image, with a certain measure of precision, by a set of oral visual symbols.</a:t>
            </a:r>
          </a:p>
          <a:p>
            <a:pPr algn="just" fontAlgn="base">
              <a:buFont typeface="+mj-lt"/>
              <a:buAutoNum type="arabicPeriod"/>
            </a:pPr>
            <a:r>
              <a:rPr lang="en-US" b="0" i="0" dirty="0">
                <a:solidFill>
                  <a:srgbClr val="575757"/>
                </a:solidFill>
                <a:effectLst/>
                <a:latin typeface="PT Serif"/>
              </a:rPr>
              <a:t>The encoding of these symbols in a form that is suitable for transmission over a physical medium of interest.</a:t>
            </a:r>
          </a:p>
          <a:p>
            <a:pPr algn="just" fontAlgn="base">
              <a:buFont typeface="+mj-lt"/>
              <a:buAutoNum type="arabicPeriod"/>
            </a:pPr>
            <a:r>
              <a:rPr lang="en-US" b="0" i="0" dirty="0">
                <a:solidFill>
                  <a:srgbClr val="575757"/>
                </a:solidFill>
                <a:effectLst/>
                <a:latin typeface="PT Serif"/>
              </a:rPr>
              <a:t>The transmission of the encoded symbols to the desired destination.</a:t>
            </a:r>
          </a:p>
          <a:p>
            <a:pPr algn="just" fontAlgn="base">
              <a:buFont typeface="+mj-lt"/>
              <a:buAutoNum type="arabicPeriod"/>
            </a:pPr>
            <a:r>
              <a:rPr lang="en-US" b="0" i="0" dirty="0">
                <a:solidFill>
                  <a:srgbClr val="575757"/>
                </a:solidFill>
                <a:effectLst/>
                <a:latin typeface="PT Serif"/>
              </a:rPr>
              <a:t>The decoding and reproduction of the original symbols.</a:t>
            </a:r>
          </a:p>
          <a:p>
            <a:pPr algn="just" fontAlgn="base">
              <a:buFont typeface="+mj-lt"/>
              <a:buAutoNum type="arabicPeriod"/>
            </a:pPr>
            <a:r>
              <a:rPr lang="en-US" b="0" i="0" dirty="0">
                <a:solidFill>
                  <a:srgbClr val="575757"/>
                </a:solidFill>
                <a:effectLst/>
                <a:latin typeface="PT Serif"/>
              </a:rPr>
              <a:t>The recreation of the original thought pattern or image, with a definable degradation in quality, in the mind of recipient.</a:t>
            </a:r>
          </a:p>
        </p:txBody>
      </p:sp>
    </p:spTree>
    <p:extLst>
      <p:ext uri="{BB962C8B-B14F-4D97-AF65-F5344CB8AC3E}">
        <p14:creationId xmlns:p14="http://schemas.microsoft.com/office/powerpoint/2010/main" val="2750806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31E33-5641-49F7-B6D8-F99F17D2A66A}"/>
              </a:ext>
            </a:extLst>
          </p:cNvPr>
          <p:cNvSpPr>
            <a:spLocks noGrp="1"/>
          </p:cNvSpPr>
          <p:nvPr>
            <p:ph type="title"/>
          </p:nvPr>
        </p:nvSpPr>
        <p:spPr/>
        <p:txBody>
          <a:bodyPr/>
          <a:lstStyle/>
          <a:p>
            <a:r>
              <a:rPr lang="en-US" dirty="0"/>
              <a:t>           COMMUNICATION SYSTEM</a:t>
            </a:r>
            <a:endParaRPr lang="en-IN" dirty="0"/>
          </a:p>
        </p:txBody>
      </p:sp>
      <p:pic>
        <p:nvPicPr>
          <p:cNvPr id="7170" name="Picture 2" descr="block diagram of communication system">
            <a:extLst>
              <a:ext uri="{FF2B5EF4-FFF2-40B4-BE49-F238E27FC236}">
                <a16:creationId xmlns:a16="http://schemas.microsoft.com/office/drawing/2014/main" id="{D3C7283A-24AF-42E4-BFBA-ED7F25C6403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2925" y="1781175"/>
            <a:ext cx="10877550" cy="408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221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FB809-820E-405C-BF25-8FEBBFE5B490}"/>
              </a:ext>
            </a:extLst>
          </p:cNvPr>
          <p:cNvSpPr>
            <a:spLocks noGrp="1"/>
          </p:cNvSpPr>
          <p:nvPr>
            <p:ph type="title"/>
          </p:nvPr>
        </p:nvSpPr>
        <p:spPr/>
        <p:txBody>
          <a:bodyPr/>
          <a:lstStyle/>
          <a:p>
            <a:r>
              <a:rPr lang="en-US" dirty="0"/>
              <a:t>                       VARIOUS PULSES </a:t>
            </a:r>
            <a:endParaRPr lang="en-IN" dirty="0"/>
          </a:p>
        </p:txBody>
      </p:sp>
      <p:pic>
        <p:nvPicPr>
          <p:cNvPr id="1026" name="Picture 2">
            <a:extLst>
              <a:ext uri="{FF2B5EF4-FFF2-40B4-BE49-F238E27FC236}">
                <a16:creationId xmlns:a16="http://schemas.microsoft.com/office/drawing/2014/main" id="{F9909E3A-488E-493E-B404-F58F4419E71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57350" y="2419349"/>
            <a:ext cx="8286749" cy="4152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60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F53432B8-E620-47DD-BAB4-04D922EE944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28725" y="371475"/>
            <a:ext cx="9048749" cy="6134100"/>
          </a:xfrm>
          <a:prstGeom prst="rect">
            <a:avLst/>
          </a:prstGeom>
        </p:spPr>
      </p:pic>
    </p:spTree>
    <p:extLst>
      <p:ext uri="{BB962C8B-B14F-4D97-AF65-F5344CB8AC3E}">
        <p14:creationId xmlns:p14="http://schemas.microsoft.com/office/powerpoint/2010/main" val="3560569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A11BA-0430-49AE-8637-0CE9BCFBE3C8}"/>
              </a:ext>
            </a:extLst>
          </p:cNvPr>
          <p:cNvSpPr>
            <a:spLocks noGrp="1"/>
          </p:cNvSpPr>
          <p:nvPr>
            <p:ph type="title"/>
          </p:nvPr>
        </p:nvSpPr>
        <p:spPr/>
        <p:txBody>
          <a:bodyPr/>
          <a:lstStyle/>
          <a:p>
            <a:r>
              <a:rPr lang="en-US" dirty="0"/>
              <a:t>                    PULSE MODULATION</a:t>
            </a:r>
            <a:endParaRPr lang="en-IN" dirty="0"/>
          </a:p>
        </p:txBody>
      </p:sp>
      <p:sp>
        <p:nvSpPr>
          <p:cNvPr id="3" name="Content Placeholder 2">
            <a:extLst>
              <a:ext uri="{FF2B5EF4-FFF2-40B4-BE49-F238E27FC236}">
                <a16:creationId xmlns:a16="http://schemas.microsoft.com/office/drawing/2014/main" id="{C70B4FEF-8E79-4B07-A3CE-3AB198D4528A}"/>
              </a:ext>
            </a:extLst>
          </p:cNvPr>
          <p:cNvSpPr>
            <a:spLocks noGrp="1"/>
          </p:cNvSpPr>
          <p:nvPr>
            <p:ph idx="1"/>
          </p:nvPr>
        </p:nvSpPr>
        <p:spPr/>
        <p:txBody>
          <a:bodyPr/>
          <a:lstStyle/>
          <a:p>
            <a:pPr algn="l"/>
            <a:r>
              <a:rPr lang="en-US" b="0" i="0">
                <a:solidFill>
                  <a:srgbClr val="333333"/>
                </a:solidFill>
                <a:effectLst/>
                <a:latin typeface="Roboto"/>
              </a:rPr>
              <a:t>Pulse modulation is a type of modulation in which the signal is transmitted in the form of pulses. It can be used to transmit analogue information. In pulse modulation, continuous signals are sampled at regular intervals.</a:t>
            </a:r>
          </a:p>
          <a:p>
            <a:pPr algn="l"/>
            <a:r>
              <a:rPr lang="en-US" b="0" i="0">
                <a:solidFill>
                  <a:srgbClr val="333333"/>
                </a:solidFill>
                <a:effectLst/>
                <a:latin typeface="Roboto"/>
              </a:rPr>
              <a:t>Pulse modulation can be classified into two major types.</a:t>
            </a:r>
          </a:p>
          <a:p>
            <a:pPr algn="l">
              <a:buFont typeface="Arial" panose="020B0604020202020204" pitchFamily="34" charset="0"/>
              <a:buChar char="•"/>
            </a:pPr>
            <a:r>
              <a:rPr lang="en-US" b="0" i="0">
                <a:solidFill>
                  <a:srgbClr val="333333"/>
                </a:solidFill>
                <a:effectLst/>
                <a:latin typeface="Roboto"/>
              </a:rPr>
              <a:t>Analogue: Indication of sample amplitude is infinitely variable</a:t>
            </a:r>
          </a:p>
          <a:p>
            <a:pPr algn="l">
              <a:buFont typeface="Arial" panose="020B0604020202020204" pitchFamily="34" charset="0"/>
              <a:buChar char="•"/>
            </a:pPr>
            <a:r>
              <a:rPr lang="en-US" b="0" i="0">
                <a:solidFill>
                  <a:srgbClr val="333333"/>
                </a:solidFill>
                <a:effectLst/>
                <a:latin typeface="Roboto"/>
              </a:rPr>
              <a:t>Digital: Indicates sample amplitude at the nearest predetermined level.</a:t>
            </a:r>
          </a:p>
        </p:txBody>
      </p:sp>
    </p:spTree>
    <p:extLst>
      <p:ext uri="{BB962C8B-B14F-4D97-AF65-F5344CB8AC3E}">
        <p14:creationId xmlns:p14="http://schemas.microsoft.com/office/powerpoint/2010/main" val="466066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D7B7E-8559-4468-859F-0C6D806FC13B}"/>
              </a:ext>
            </a:extLst>
          </p:cNvPr>
          <p:cNvSpPr>
            <a:spLocks noGrp="1"/>
          </p:cNvSpPr>
          <p:nvPr>
            <p:ph type="title"/>
          </p:nvPr>
        </p:nvSpPr>
        <p:spPr/>
        <p:txBody>
          <a:bodyPr/>
          <a:lstStyle/>
          <a:p>
            <a:r>
              <a:rPr lang="en-US" dirty="0"/>
              <a:t>            TYPES OF MODULATIONS</a:t>
            </a:r>
            <a:endParaRPr lang="en-IN" dirty="0"/>
          </a:p>
        </p:txBody>
      </p:sp>
      <p:pic>
        <p:nvPicPr>
          <p:cNvPr id="2050" name="Picture 2" descr="Basic classification of modulation techniques ">
            <a:extLst>
              <a:ext uri="{FF2B5EF4-FFF2-40B4-BE49-F238E27FC236}">
                <a16:creationId xmlns:a16="http://schemas.microsoft.com/office/drawing/2014/main" id="{B5D3E812-ABCD-43B7-AAAB-331CE0670E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1" y="1800225"/>
            <a:ext cx="9248774" cy="451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338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F67E7-1D17-46D7-BD8A-2CD3E42FF6E6}"/>
              </a:ext>
            </a:extLst>
          </p:cNvPr>
          <p:cNvSpPr>
            <a:spLocks noGrp="1"/>
          </p:cNvSpPr>
          <p:nvPr>
            <p:ph type="title"/>
          </p:nvPr>
        </p:nvSpPr>
        <p:spPr/>
        <p:txBody>
          <a:bodyPr/>
          <a:lstStyle/>
          <a:p>
            <a:r>
              <a:rPr lang="en-US" dirty="0"/>
              <a:t>              COMMUNICATION SYSTEM</a:t>
            </a:r>
            <a:endParaRPr lang="en-IN" dirty="0"/>
          </a:p>
        </p:txBody>
      </p:sp>
      <p:sp>
        <p:nvSpPr>
          <p:cNvPr id="3" name="Content Placeholder 2">
            <a:extLst>
              <a:ext uri="{FF2B5EF4-FFF2-40B4-BE49-F238E27FC236}">
                <a16:creationId xmlns:a16="http://schemas.microsoft.com/office/drawing/2014/main" id="{E82CC10D-3698-45CA-8DA7-41D46C87720B}"/>
              </a:ext>
            </a:extLst>
          </p:cNvPr>
          <p:cNvSpPr>
            <a:spLocks noGrp="1"/>
          </p:cNvSpPr>
          <p:nvPr>
            <p:ph idx="1"/>
          </p:nvPr>
        </p:nvSpPr>
        <p:spPr/>
        <p:txBody>
          <a:bodyPr/>
          <a:lstStyle/>
          <a:p>
            <a:pPr algn="l"/>
            <a:r>
              <a:rPr lang="en-US" b="0" i="0" dirty="0">
                <a:solidFill>
                  <a:srgbClr val="222222"/>
                </a:solidFill>
                <a:effectLst/>
                <a:latin typeface="Google Sans"/>
              </a:rPr>
              <a:t>Input Transducer</a:t>
            </a:r>
          </a:p>
          <a:p>
            <a:r>
              <a:rPr lang="en-US" b="0" i="0" dirty="0">
                <a:solidFill>
                  <a:srgbClr val="222222"/>
                </a:solidFill>
                <a:effectLst/>
                <a:latin typeface="arial" panose="020B0604020202020204" pitchFamily="34" charset="0"/>
              </a:rPr>
              <a:t>The information in the form of sound, picture or data signals cannot the transmitted as it is. First it has to be converted into a suitable electrical signal. The input transducers commonly used in the </a:t>
            </a:r>
            <a:r>
              <a:rPr lang="en-US" b="1" i="0" dirty="0">
                <a:solidFill>
                  <a:srgbClr val="222222"/>
                </a:solidFill>
                <a:effectLst/>
                <a:latin typeface="arial" panose="020B0604020202020204" pitchFamily="34" charset="0"/>
              </a:rPr>
              <a:t>communication systems</a:t>
            </a:r>
            <a:r>
              <a:rPr lang="en-US" b="0" i="0" dirty="0">
                <a:solidFill>
                  <a:srgbClr val="222222"/>
                </a:solidFill>
                <a:effectLst/>
                <a:latin typeface="arial" panose="020B0604020202020204" pitchFamily="34" charset="0"/>
              </a:rPr>
              <a:t> are microphones, TV etc.</a:t>
            </a:r>
            <a:endParaRPr lang="en-IN" dirty="0"/>
          </a:p>
        </p:txBody>
      </p:sp>
    </p:spTree>
    <p:extLst>
      <p:ext uri="{BB962C8B-B14F-4D97-AF65-F5344CB8AC3E}">
        <p14:creationId xmlns:p14="http://schemas.microsoft.com/office/powerpoint/2010/main" val="4242623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83465-7CF3-49F3-8538-63A80B341366}"/>
              </a:ext>
            </a:extLst>
          </p:cNvPr>
          <p:cNvSpPr>
            <a:spLocks noGrp="1"/>
          </p:cNvSpPr>
          <p:nvPr>
            <p:ph type="title"/>
          </p:nvPr>
        </p:nvSpPr>
        <p:spPr/>
        <p:txBody>
          <a:bodyPr/>
          <a:lstStyle/>
          <a:p>
            <a:r>
              <a:rPr lang="en-US" dirty="0"/>
              <a:t>                    COMMUNICATION</a:t>
            </a:r>
            <a:endParaRPr lang="en-IN" dirty="0"/>
          </a:p>
        </p:txBody>
      </p:sp>
      <p:pic>
        <p:nvPicPr>
          <p:cNvPr id="3074" name="Picture 2" descr=" Communication System">
            <a:extLst>
              <a:ext uri="{FF2B5EF4-FFF2-40B4-BE49-F238E27FC236}">
                <a16:creationId xmlns:a16="http://schemas.microsoft.com/office/drawing/2014/main" id="{21807B47-1D9F-4D00-9692-E056C8AB357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2575" y="2419350"/>
            <a:ext cx="9086850" cy="417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61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FA9A3-7C23-4DA5-8C98-07E70EE86D0D}"/>
              </a:ext>
            </a:extLst>
          </p:cNvPr>
          <p:cNvSpPr>
            <a:spLocks noGrp="1"/>
          </p:cNvSpPr>
          <p:nvPr>
            <p:ph type="title"/>
          </p:nvPr>
        </p:nvSpPr>
        <p:spPr/>
        <p:txBody>
          <a:bodyPr/>
          <a:lstStyle/>
          <a:p>
            <a:r>
              <a:rPr lang="en-US" dirty="0"/>
              <a:t>           Communication system</a:t>
            </a:r>
            <a:endParaRPr lang="en-IN" dirty="0"/>
          </a:p>
        </p:txBody>
      </p:sp>
      <p:pic>
        <p:nvPicPr>
          <p:cNvPr id="4098" name="Picture 2" descr="Block Diagram Of Communication Systems">
            <a:extLst>
              <a:ext uri="{FF2B5EF4-FFF2-40B4-BE49-F238E27FC236}">
                <a16:creationId xmlns:a16="http://schemas.microsoft.com/office/drawing/2014/main" id="{8B01EA2C-D1F8-4CB0-992C-0ECBC54175F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4888" y="2228849"/>
            <a:ext cx="10182224" cy="4629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97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D1AD6-F2B1-4F1B-BBA2-1F0838903A7C}"/>
              </a:ext>
            </a:extLst>
          </p:cNvPr>
          <p:cNvSpPr>
            <a:spLocks noGrp="1"/>
          </p:cNvSpPr>
          <p:nvPr>
            <p:ph type="title"/>
          </p:nvPr>
        </p:nvSpPr>
        <p:spPr>
          <a:xfrm>
            <a:off x="812054" y="678393"/>
            <a:ext cx="9760696" cy="988482"/>
          </a:xfrm>
        </p:spPr>
        <p:txBody>
          <a:bodyPr/>
          <a:lstStyle/>
          <a:p>
            <a:r>
              <a:rPr lang="en-US" dirty="0"/>
              <a:t>      Examples of communication systems</a:t>
            </a:r>
            <a:endParaRPr lang="en-IN" dirty="0"/>
          </a:p>
        </p:txBody>
      </p:sp>
      <p:sp>
        <p:nvSpPr>
          <p:cNvPr id="3" name="Content Placeholder 2">
            <a:extLst>
              <a:ext uri="{FF2B5EF4-FFF2-40B4-BE49-F238E27FC236}">
                <a16:creationId xmlns:a16="http://schemas.microsoft.com/office/drawing/2014/main" id="{9C3D4621-BD97-467C-BFA6-9FBE23C016C8}"/>
              </a:ext>
            </a:extLst>
          </p:cNvPr>
          <p:cNvSpPr>
            <a:spLocks noGrp="1"/>
          </p:cNvSpPr>
          <p:nvPr>
            <p:ph idx="1"/>
          </p:nvPr>
        </p:nvSpPr>
        <p:spPr/>
        <p:txBody>
          <a:bodyPr/>
          <a:lstStyle/>
          <a:p>
            <a:pPr algn="l"/>
            <a:endParaRPr lang="en-US" b="0" i="0" dirty="0">
              <a:solidFill>
                <a:srgbClr val="813588"/>
              </a:solidFill>
              <a:effectLst/>
              <a:latin typeface="Roboto"/>
            </a:endParaRPr>
          </a:p>
          <a:p>
            <a:pPr algn="l"/>
            <a:r>
              <a:rPr lang="en-US" b="0" i="0" dirty="0">
                <a:solidFill>
                  <a:srgbClr val="333333"/>
                </a:solidFill>
                <a:effectLst/>
                <a:latin typeface="Roboto"/>
              </a:rPr>
              <a:t>The following are a few examples of communication systems:</a:t>
            </a:r>
          </a:p>
          <a:p>
            <a:pPr algn="l"/>
            <a:r>
              <a:rPr lang="en-US" b="0" i="0" dirty="0">
                <a:solidFill>
                  <a:srgbClr val="333333"/>
                </a:solidFill>
                <a:effectLst/>
                <a:latin typeface="Roboto"/>
              </a:rPr>
              <a:t>1. Internet</a:t>
            </a:r>
          </a:p>
          <a:p>
            <a:pPr algn="l"/>
            <a:r>
              <a:rPr lang="en-US" b="0" i="0" dirty="0">
                <a:solidFill>
                  <a:srgbClr val="333333"/>
                </a:solidFill>
                <a:effectLst/>
                <a:latin typeface="Roboto"/>
              </a:rPr>
              <a:t>2. Public Switched Telephone network</a:t>
            </a:r>
          </a:p>
          <a:p>
            <a:pPr algn="l"/>
            <a:r>
              <a:rPr lang="en-US" b="0" i="0" dirty="0">
                <a:solidFill>
                  <a:srgbClr val="333333"/>
                </a:solidFill>
                <a:effectLst/>
                <a:latin typeface="Roboto"/>
              </a:rPr>
              <a:t>3. Intranet and Extranet</a:t>
            </a:r>
          </a:p>
          <a:p>
            <a:pPr algn="l"/>
            <a:r>
              <a:rPr lang="en-US" b="0" i="0" dirty="0">
                <a:solidFill>
                  <a:srgbClr val="333333"/>
                </a:solidFill>
                <a:effectLst/>
                <a:latin typeface="Roboto"/>
              </a:rPr>
              <a:t>4. Television</a:t>
            </a:r>
          </a:p>
        </p:txBody>
      </p:sp>
    </p:spTree>
    <p:extLst>
      <p:ext uri="{BB962C8B-B14F-4D97-AF65-F5344CB8AC3E}">
        <p14:creationId xmlns:p14="http://schemas.microsoft.com/office/powerpoint/2010/main" val="20718063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TM02900722[[fn=Ion Boardroom]]</Template>
  <TotalTime>107</TotalTime>
  <Words>1161</Words>
  <Application>Microsoft Office PowerPoint</Application>
  <PresentationFormat>Widescreen</PresentationFormat>
  <Paragraphs>93</Paragraphs>
  <Slides>30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Algerian</vt:lpstr>
      <vt:lpstr>Arial</vt:lpstr>
      <vt:lpstr>Arial</vt:lpstr>
      <vt:lpstr>Century Gothic</vt:lpstr>
      <vt:lpstr>Google Sans</vt:lpstr>
      <vt:lpstr>PT Serif</vt:lpstr>
      <vt:lpstr>Roboto</vt:lpstr>
      <vt:lpstr>Wingdings 3</vt:lpstr>
      <vt:lpstr>Ion Boardroom</vt:lpstr>
      <vt:lpstr>Dr . A.ANBARASI DEPARTMENT OF PHYSICS PERIYAR ARTS COLLEGE CUDDALORE PULSE COMMUNICATION</vt:lpstr>
      <vt:lpstr>PULSE</vt:lpstr>
      <vt:lpstr>                       VARIOUS PULSES </vt:lpstr>
      <vt:lpstr>                    PULSE MODULATION</vt:lpstr>
      <vt:lpstr>            TYPES OF MODULATIONS</vt:lpstr>
      <vt:lpstr>              COMMUNICATION SYSTEM</vt:lpstr>
      <vt:lpstr>                    COMMUNICATION</vt:lpstr>
      <vt:lpstr>           Communication system</vt:lpstr>
      <vt:lpstr>      Examples of communication systems</vt:lpstr>
      <vt:lpstr>       Elements of communication systems</vt:lpstr>
      <vt:lpstr>           1.INFORMATION</vt:lpstr>
      <vt:lpstr>         2.SIGNAL</vt:lpstr>
      <vt:lpstr>                    3. TRANSDUCER</vt:lpstr>
      <vt:lpstr>                     4. AMPLIFIER</vt:lpstr>
      <vt:lpstr>                      5.MODULATOR</vt:lpstr>
      <vt:lpstr>         Different types of modulation</vt:lpstr>
      <vt:lpstr>1.AMPLITUDE MODULATION (AM)</vt:lpstr>
      <vt:lpstr>2.FREQUENCY MODULATION (FM)</vt:lpstr>
      <vt:lpstr>            3. Phase modulation (PM) </vt:lpstr>
      <vt:lpstr>          TRANSMITTER &amp; ANTENNA   </vt:lpstr>
      <vt:lpstr>                   ATTENUATION</vt:lpstr>
      <vt:lpstr>              EFFECT OF ATTENUATION</vt:lpstr>
      <vt:lpstr>                      DEMODULATION</vt:lpstr>
      <vt:lpstr>      TYPES OF COMMUNICATION SYSTEM</vt:lpstr>
      <vt:lpstr>                  ANALOG &amp; DIGITAL signals</vt:lpstr>
      <vt:lpstr>                            RECEIVER</vt:lpstr>
      <vt:lpstr>                     DEMODULATOR</vt:lpstr>
      <vt:lpstr>         THE COMMUNICATION PROCESS</vt:lpstr>
      <vt:lpstr>           COMMUNICATION SYSTEM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Dr.A.ANBARASI DEPARTMENT OF PHYSICS PERIYAR ARTS COLLEGE CUDDALORE PULSE COMMUNICATION</dc:title>
  <dc:creator>amirthanbarasi69@gmail.com</dc:creator>
  <cp:lastModifiedBy>amirthanbarasi69@gmail.com</cp:lastModifiedBy>
  <cp:revision>11</cp:revision>
  <dcterms:created xsi:type="dcterms:W3CDTF">2020-11-04T14:39:25Z</dcterms:created>
  <dcterms:modified xsi:type="dcterms:W3CDTF">2020-11-04T16:51:55Z</dcterms:modified>
</cp:coreProperties>
</file>